
<file path=[Content_Types].xml><?xml version="1.0" encoding="utf-8"?>
<Types xmlns="http://schemas.openxmlformats.org/package/2006/content-types">
  <Default Extension="jfif" ContentType="image/jpeg"/>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82" r:id="rId2"/>
    <p:sldId id="284" r:id="rId3"/>
    <p:sldId id="305" r:id="rId4"/>
    <p:sldId id="308" r:id="rId5"/>
    <p:sldId id="309" r:id="rId6"/>
    <p:sldId id="293" r:id="rId7"/>
    <p:sldId id="289" r:id="rId8"/>
    <p:sldId id="286" r:id="rId9"/>
    <p:sldId id="256" r:id="rId10"/>
    <p:sldId id="287" r:id="rId11"/>
    <p:sldId id="272" r:id="rId12"/>
    <p:sldId id="301" r:id="rId13"/>
    <p:sldId id="270" r:id="rId14"/>
    <p:sldId id="268" r:id="rId15"/>
    <p:sldId id="277" r:id="rId16"/>
    <p:sldId id="291" r:id="rId17"/>
    <p:sldId id="257" r:id="rId18"/>
    <p:sldId id="276" r:id="rId19"/>
    <p:sldId id="271" r:id="rId20"/>
    <p:sldId id="303" r:id="rId21"/>
    <p:sldId id="306" r:id="rId22"/>
    <p:sldId id="275" r:id="rId23"/>
    <p:sldId id="281" r:id="rId24"/>
    <p:sldId id="285" r:id="rId25"/>
    <p:sldId id="292"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p:cViewPr varScale="1">
        <p:scale>
          <a:sx n="114" d="100"/>
          <a:sy n="114" d="100"/>
        </p:scale>
        <p:origin x="150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10.jpg>
</file>

<file path=ppt/media/image11.jpeg>
</file>

<file path=ppt/media/image12.png>
</file>

<file path=ppt/media/image13.jp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jpeg>
</file>

<file path=ppt/media/image24.png>
</file>

<file path=ppt/media/image25.jpeg>
</file>

<file path=ppt/media/image26.jpg>
</file>

<file path=ppt/media/image27.jpeg>
</file>

<file path=ppt/media/image28.jpg>
</file>

<file path=ppt/media/image29.png>
</file>

<file path=ppt/media/image3.jpg>
</file>

<file path=ppt/media/image30.jpeg>
</file>

<file path=ppt/media/image31.jpeg>
</file>

<file path=ppt/media/image32.jfif>
</file>

<file path=ppt/media/image33.jpeg>
</file>

<file path=ppt/media/image34.jpeg>
</file>

<file path=ppt/media/image35.jpeg>
</file>

<file path=ppt/media/image36.jpg>
</file>

<file path=ppt/media/image37.png>
</file>

<file path=ppt/media/image38.png>
</file>

<file path=ppt/media/image39.jpeg>
</file>

<file path=ppt/media/image4.jpg>
</file>

<file path=ppt/media/image5.jfif>
</file>

<file path=ppt/media/image6.jfif>
</file>

<file path=ppt/media/image7.jfif>
</file>

<file path=ppt/media/image8.jfif>
</file>

<file path=ppt/media/image9.jpg>
</file>

<file path=ppt/media/media1.mp3>
</file>

<file path=ppt/media/media2.mp3>
</file>

<file path=ppt/media/media3.mp3>
</file>

<file path=ppt/media/media4.mp3>
</file>

<file path=ppt/media/media5.mp3>
</file>

<file path=ppt/media/media6.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99B7694-BBC7-46E4-9336-5BAEFB411BE5}" type="datetimeFigureOut">
              <a:rPr lang="en-US" smtClean="0"/>
              <a:t>1/23/2024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4A9DB25-6975-4384-B048-F41C0D81FAEE}" type="slidenum">
              <a:rPr lang="en-US" smtClean="0"/>
              <a:t>‹#›</a:t>
            </a:fld>
            <a:endParaRPr lang="en-US"/>
          </a:p>
        </p:txBody>
      </p:sp>
    </p:spTree>
    <p:extLst>
      <p:ext uri="{BB962C8B-B14F-4D97-AF65-F5344CB8AC3E}">
        <p14:creationId xmlns:p14="http://schemas.microsoft.com/office/powerpoint/2010/main" val="3642891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A9DB25-6975-4384-B048-F41C0D81FAEE}" type="slidenum">
              <a:rPr lang="en-US" smtClean="0"/>
              <a:t>3</a:t>
            </a:fld>
            <a:endParaRPr lang="en-US"/>
          </a:p>
        </p:txBody>
      </p:sp>
    </p:spTree>
    <p:extLst>
      <p:ext uri="{BB962C8B-B14F-4D97-AF65-F5344CB8AC3E}">
        <p14:creationId xmlns:p14="http://schemas.microsoft.com/office/powerpoint/2010/main" val="2800757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A9DB25-6975-4384-B048-F41C0D81FAEE}" type="slidenum">
              <a:rPr lang="en-US" smtClean="0"/>
              <a:pPr/>
              <a:t>4</a:t>
            </a:fld>
            <a:endParaRPr lang="en-US"/>
          </a:p>
        </p:txBody>
      </p:sp>
    </p:spTree>
    <p:extLst>
      <p:ext uri="{BB962C8B-B14F-4D97-AF65-F5344CB8AC3E}">
        <p14:creationId xmlns:p14="http://schemas.microsoft.com/office/powerpoint/2010/main" val="1900217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A9DB25-6975-4384-B048-F41C0D81FAEE}" type="slidenum">
              <a:rPr lang="en-US" smtClean="0"/>
              <a:t>15</a:t>
            </a:fld>
            <a:endParaRPr lang="en-US"/>
          </a:p>
        </p:txBody>
      </p:sp>
    </p:spTree>
    <p:extLst>
      <p:ext uri="{BB962C8B-B14F-4D97-AF65-F5344CB8AC3E}">
        <p14:creationId xmlns:p14="http://schemas.microsoft.com/office/powerpoint/2010/main" val="3792414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A9DB25-6975-4384-B048-F41C0D81FAEE}" type="slidenum">
              <a:rPr lang="en-US" smtClean="0"/>
              <a:t>17</a:t>
            </a:fld>
            <a:endParaRPr lang="en-US"/>
          </a:p>
        </p:txBody>
      </p:sp>
    </p:spTree>
    <p:extLst>
      <p:ext uri="{BB962C8B-B14F-4D97-AF65-F5344CB8AC3E}">
        <p14:creationId xmlns:p14="http://schemas.microsoft.com/office/powerpoint/2010/main" val="979859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Robert Johnson</a:t>
            </a:r>
            <a:r>
              <a:rPr lang="en-US" baseline="0" dirty="0"/>
              <a:t> playing Crossroads</a:t>
            </a:r>
            <a:endParaRPr lang="en-US" dirty="0"/>
          </a:p>
        </p:txBody>
      </p:sp>
      <p:sp>
        <p:nvSpPr>
          <p:cNvPr id="4" name="Slide Number Placeholder 3"/>
          <p:cNvSpPr>
            <a:spLocks noGrp="1"/>
          </p:cNvSpPr>
          <p:nvPr>
            <p:ph type="sldNum" sz="quarter" idx="10"/>
          </p:nvPr>
        </p:nvSpPr>
        <p:spPr/>
        <p:txBody>
          <a:bodyPr/>
          <a:lstStyle/>
          <a:p>
            <a:fld id="{94A9DB25-6975-4384-B048-F41C0D81FAEE}" type="slidenum">
              <a:rPr lang="en-US" smtClean="0"/>
              <a:t>19</a:t>
            </a:fld>
            <a:endParaRPr lang="en-US"/>
          </a:p>
        </p:txBody>
      </p:sp>
    </p:spTree>
    <p:extLst>
      <p:ext uri="{BB962C8B-B14F-4D97-AF65-F5344CB8AC3E}">
        <p14:creationId xmlns:p14="http://schemas.microsoft.com/office/powerpoint/2010/main" val="3579367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1DC00CD-9510-4545-B528-25FA29C41ED5}"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29673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DC00CD-9510-4545-B528-25FA29C41ED5}"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609625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DC00CD-9510-4545-B528-25FA29C41ED5}"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3479618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DC00CD-9510-4545-B528-25FA29C41ED5}"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1375009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DC00CD-9510-4545-B528-25FA29C41ED5}" type="datetimeFigureOut">
              <a:rPr lang="en-US" smtClean="0"/>
              <a:t>1/23/2024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2106129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1DC00CD-9510-4545-B528-25FA29C41ED5}" type="datetimeFigureOut">
              <a:rPr lang="en-US" smtClean="0"/>
              <a:t>1/23/2024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3668744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1DC00CD-9510-4545-B528-25FA29C41ED5}" type="datetimeFigureOut">
              <a:rPr lang="en-US" smtClean="0"/>
              <a:t>1/23/2024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1882151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1DC00CD-9510-4545-B528-25FA29C41ED5}" type="datetimeFigureOut">
              <a:rPr lang="en-US" smtClean="0"/>
              <a:t>1/23/2024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40064909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DC00CD-9510-4545-B528-25FA29C41ED5}" type="datetimeFigureOut">
              <a:rPr lang="en-US" smtClean="0"/>
              <a:t>1/23/2024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40157821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DC00CD-9510-4545-B528-25FA29C41ED5}" type="datetimeFigureOut">
              <a:rPr lang="en-US" smtClean="0"/>
              <a:t>1/23/2024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470602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DC00CD-9510-4545-B528-25FA29C41ED5}" type="datetimeFigureOut">
              <a:rPr lang="en-US" smtClean="0"/>
              <a:t>1/23/2024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192695-C53B-4F03-B9E7-F9A1D087CEEA}" type="slidenum">
              <a:rPr lang="en-US" smtClean="0"/>
              <a:t>‹#›</a:t>
            </a:fld>
            <a:endParaRPr lang="en-US"/>
          </a:p>
        </p:txBody>
      </p:sp>
    </p:spTree>
    <p:extLst>
      <p:ext uri="{BB962C8B-B14F-4D97-AF65-F5344CB8AC3E}">
        <p14:creationId xmlns:p14="http://schemas.microsoft.com/office/powerpoint/2010/main" val="2671739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DC00CD-9510-4545-B528-25FA29C41ED5}" type="datetimeFigureOut">
              <a:rPr lang="en-US" smtClean="0"/>
              <a:t>1/23/2024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192695-C53B-4F03-B9E7-F9A1D087CEEA}" type="slidenum">
              <a:rPr lang="en-US" smtClean="0"/>
              <a:t>‹#›</a:t>
            </a:fld>
            <a:endParaRPr lang="en-US"/>
          </a:p>
        </p:txBody>
      </p:sp>
    </p:spTree>
    <p:extLst>
      <p:ext uri="{BB962C8B-B14F-4D97-AF65-F5344CB8AC3E}">
        <p14:creationId xmlns:p14="http://schemas.microsoft.com/office/powerpoint/2010/main" val="3057552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microsoft.com/office/2007/relationships/hdphoto" Target="../media/hdphoto1.wdp"/><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hyperlink" Target="1.%20Pacting%20Presentation%201(2).pptx" TargetMode="Externa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p3"/><Relationship Id="rId1" Type="http://schemas.openxmlformats.org/officeDocument/2006/relationships/audio" Target="NULL" TargetMode="External"/><Relationship Id="rId6" Type="http://schemas.openxmlformats.org/officeDocument/2006/relationships/image" Target="../media/image29.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1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7.xml"/><Relationship Id="rId4" Type="http://schemas.openxmlformats.org/officeDocument/2006/relationships/image" Target="../media/image32.jfif"/></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p3"/><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image" Target="../media/image33.jpeg"/><Relationship Id="rId4" Type="http://schemas.openxmlformats.org/officeDocument/2006/relationships/notesSlide" Target="../notesSlides/notesSlide4.xml"/></Relationships>
</file>

<file path=ppt/slides/_rels/slide1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 Id="rId5" Type="http://schemas.openxmlformats.org/officeDocument/2006/relationships/image" Target="../media/image6.jfif"/><Relationship Id="rId4" Type="http://schemas.openxmlformats.org/officeDocument/2006/relationships/image" Target="../media/image5.jfif"/></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5.mp3"/><Relationship Id="rId1" Type="http://schemas.openxmlformats.org/officeDocument/2006/relationships/audio" Target="NULL" TargetMode="External"/><Relationship Id="rId6" Type="http://schemas.openxmlformats.org/officeDocument/2006/relationships/image" Target="../media/image37.png"/><Relationship Id="rId5" Type="http://schemas.openxmlformats.org/officeDocument/2006/relationships/image" Target="../media/image1.png"/><Relationship Id="rId4" Type="http://schemas.openxmlformats.org/officeDocument/2006/relationships/image" Target="../media/image36.jpg"/></Relationships>
</file>

<file path=ppt/slides/_rels/slide2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6.mp3"/><Relationship Id="rId1" Type="http://schemas.openxmlformats.org/officeDocument/2006/relationships/audio" Target="NULL" TargetMode="Externa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jfif"/><Relationship Id="rId7"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fi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2.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jpeg"/><Relationship Id="rId7" Type="http://schemas.openxmlformats.org/officeDocument/2006/relationships/image" Target="../media/image19.jpeg"/><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 Id="rId9" Type="http://schemas.openxmlformats.org/officeDocument/2006/relationships/image" Target="../media/image21.jpeg"/></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extBox 1"/>
          <p:cNvSpPr txBox="1"/>
          <p:nvPr/>
        </p:nvSpPr>
        <p:spPr>
          <a:xfrm>
            <a:off x="190499" y="194521"/>
            <a:ext cx="8763001" cy="523220"/>
          </a:xfrm>
          <a:prstGeom prst="rect">
            <a:avLst/>
          </a:prstGeom>
          <a:solidFill>
            <a:schemeClr val="tx1"/>
          </a:solidFill>
          <a:ln w="28575">
            <a:solidFill>
              <a:srgbClr val="FF0000"/>
            </a:solidFill>
          </a:ln>
        </p:spPr>
        <p:txBody>
          <a:bodyPr wrap="square" rtlCol="0">
            <a:spAutoFit/>
          </a:bodyPr>
          <a:lstStyle/>
          <a:p>
            <a:pPr algn="ctr"/>
            <a:r>
              <a:rPr lang="en-US" sz="2800" b="1" dirty="0">
                <a:solidFill>
                  <a:srgbClr val="FF0000"/>
                </a:solidFill>
                <a:latin typeface="Baskerville Old Face" panose="02020602080505020303" pitchFamily="18" charset="0"/>
              </a:rPr>
              <a:t>PACTING WITH THE DEVIL: INTRODUCTION</a:t>
            </a:r>
          </a:p>
        </p:txBody>
      </p:sp>
      <p:pic>
        <p:nvPicPr>
          <p:cNvPr id="3" name="Devil Went Down to GA Violin Cover.mp3">
            <a:hlinkClick r:id="" action="ppaction://media"/>
          </p:cNvPr>
          <p:cNvPicPr>
            <a:picLocks noChangeAspect="1"/>
          </p:cNvPicPr>
          <p:nvPr>
            <a:audioFile r:link="rId1"/>
            <p:extLst>
              <p:ext uri="{DAA4B4D4-6D71-4841-9C94-3DE7FCFB9230}">
                <p14:media xmlns:p14="http://schemas.microsoft.com/office/powerpoint/2010/main" r:embed="rId2">
                  <p14:trim st="4000"/>
                </p14:media>
              </p:ext>
            </p:extLst>
          </p:nvPr>
        </p:nvPicPr>
        <p:blipFill>
          <a:blip r:embed="rId4"/>
          <a:stretch>
            <a:fillRect/>
          </a:stretch>
        </p:blipFill>
        <p:spPr>
          <a:xfrm>
            <a:off x="8229600" y="5943600"/>
            <a:ext cx="609600" cy="609600"/>
          </a:xfrm>
          <a:prstGeom prst="rect">
            <a:avLst/>
          </a:prstGeom>
        </p:spPr>
      </p:pic>
      <p:sp>
        <p:nvSpPr>
          <p:cNvPr id="4" name="TextBox 3">
            <a:hlinkClick r:id="rId5" action="ppaction://hlinkpres?slideindex=1&amp;slidetitle="/>
          </p:cNvPr>
          <p:cNvSpPr txBox="1"/>
          <p:nvPr/>
        </p:nvSpPr>
        <p:spPr>
          <a:xfrm>
            <a:off x="2781298" y="6183868"/>
            <a:ext cx="3810000" cy="369332"/>
          </a:xfrm>
          <a:prstGeom prst="rect">
            <a:avLst/>
          </a:prstGeom>
          <a:solidFill>
            <a:schemeClr val="tx1"/>
          </a:solidFill>
          <a:ln>
            <a:solidFill>
              <a:srgbClr val="FF0000"/>
            </a:solidFill>
          </a:ln>
        </p:spPr>
        <p:txBody>
          <a:bodyPr wrap="square" rtlCol="0" anchor="ctr" anchorCtr="0">
            <a:spAutoFit/>
          </a:bodyPr>
          <a:lstStyle/>
          <a:p>
            <a:pPr algn="ctr"/>
            <a:r>
              <a:rPr lang="en-US" b="1" i="1" dirty="0">
                <a:solidFill>
                  <a:srgbClr val="FF0000"/>
                </a:solidFill>
                <a:latin typeface="Baskerville Old Face" panose="02020602080505020303" pitchFamily="18" charset="0"/>
              </a:rPr>
              <a:t>Audio: The Devil Came to Georgia</a:t>
            </a:r>
          </a:p>
        </p:txBody>
      </p:sp>
      <p:sp>
        <p:nvSpPr>
          <p:cNvPr id="5" name="TextBox 4"/>
          <p:cNvSpPr txBox="1"/>
          <p:nvPr/>
        </p:nvSpPr>
        <p:spPr>
          <a:xfrm>
            <a:off x="533399" y="4795496"/>
            <a:ext cx="8305800" cy="954107"/>
          </a:xfrm>
          <a:prstGeom prst="rect">
            <a:avLst/>
          </a:prstGeom>
          <a:solidFill>
            <a:schemeClr val="tx1"/>
          </a:solidFill>
          <a:ln w="28575">
            <a:solidFill>
              <a:srgbClr val="FF0000"/>
            </a:solidFill>
          </a:ln>
        </p:spPr>
        <p:txBody>
          <a:bodyPr wrap="square" rtlCol="0">
            <a:spAutoFit/>
          </a:bodyPr>
          <a:lstStyle/>
          <a:p>
            <a:pPr algn="ctr"/>
            <a:r>
              <a:rPr lang="en-US" sz="2800" b="1" dirty="0">
                <a:solidFill>
                  <a:srgbClr val="FF0000"/>
                </a:solidFill>
                <a:latin typeface="Baskerville Old Face" panose="02020602080505020303" pitchFamily="18" charset="0"/>
              </a:rPr>
              <a:t>“I am a fiddler and a good fiddler plays like the Devil.”  </a:t>
            </a:r>
          </a:p>
          <a:p>
            <a:pPr algn="r"/>
            <a:r>
              <a:rPr lang="en-US" sz="2800" b="1" dirty="0">
                <a:solidFill>
                  <a:srgbClr val="FF0000"/>
                </a:solidFill>
                <a:latin typeface="Baskerville Old Face" panose="02020602080505020303" pitchFamily="18" charset="0"/>
              </a:rPr>
              <a:t>—Ruth Posselt, American violinist</a:t>
            </a:r>
          </a:p>
        </p:txBody>
      </p:sp>
      <p:pic>
        <p:nvPicPr>
          <p:cNvPr id="8" name="Picture 7">
            <a:extLst>
              <a:ext uri="{FF2B5EF4-FFF2-40B4-BE49-F238E27FC236}">
                <a16:creationId xmlns:a16="http://schemas.microsoft.com/office/drawing/2014/main" id="{E36B50DB-9824-409E-B3F8-3EB61EBB848B}"/>
              </a:ext>
            </a:extLst>
          </p:cNvPr>
          <p:cNvPicPr>
            <a:picLocks noChangeAspect="1"/>
          </p:cNvPicPr>
          <p:nvPr/>
        </p:nvPicPr>
        <p:blipFill>
          <a:blip r:embed="rId6" cstate="print">
            <a:duotone>
              <a:prstClr val="black"/>
              <a:schemeClr val="accent2">
                <a:tint val="45000"/>
                <a:satMod val="400000"/>
              </a:schemeClr>
            </a:duotone>
            <a:extLst>
              <a:ext uri="{BEBA8EAE-BF5A-486C-A8C5-ECC9F3942E4B}">
                <a14:imgProps xmlns:a14="http://schemas.microsoft.com/office/drawing/2010/main">
                  <a14:imgLayer r:embed="rId7">
                    <a14:imgEffect>
                      <a14:sharpenSoften amount="72000"/>
                    </a14:imgEffect>
                    <a14:imgEffect>
                      <a14:colorTemperature colorTemp="10252"/>
                    </a14:imgEffect>
                    <a14:imgEffect>
                      <a14:brightnessContrast bright="41000" contrast="32000"/>
                    </a14:imgEffect>
                  </a14:imgLayer>
                </a14:imgProps>
              </a:ext>
              <a:ext uri="{28A0092B-C50C-407E-A947-70E740481C1C}">
                <a14:useLocalDpi xmlns:a14="http://schemas.microsoft.com/office/drawing/2010/main" val="0"/>
              </a:ext>
            </a:extLst>
          </a:blip>
          <a:stretch>
            <a:fillRect/>
          </a:stretch>
        </p:blipFill>
        <p:spPr>
          <a:xfrm>
            <a:off x="3124716" y="971648"/>
            <a:ext cx="3123165" cy="3657600"/>
          </a:xfrm>
          <a:prstGeom prst="rect">
            <a:avLst/>
          </a:prstGeom>
          <a:ln w="19050">
            <a:solidFill>
              <a:srgbClr val="FF0000"/>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834655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7904"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9600" y="304800"/>
            <a:ext cx="4572000" cy="6248400"/>
          </a:xfrm>
          <a:prstGeom prst="rect">
            <a:avLst/>
          </a:prstGeom>
          <a:noFill/>
          <a:ln w="38100">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228600" y="304800"/>
            <a:ext cx="3886200" cy="6247864"/>
          </a:xfrm>
          <a:prstGeom prst="rect">
            <a:avLst/>
          </a:prstGeom>
          <a:solidFill>
            <a:schemeClr val="tx1"/>
          </a:solidFill>
          <a:ln w="38100">
            <a:solidFill>
              <a:srgbClr val="FF0000"/>
            </a:solidFill>
          </a:ln>
        </p:spPr>
        <p:txBody>
          <a:bodyPr wrap="square">
            <a:spAutoFit/>
          </a:bodyPr>
          <a:lstStyle/>
          <a:p>
            <a:r>
              <a:rPr lang="en-US" sz="2800" dirty="0">
                <a:solidFill>
                  <a:srgbClr val="FF0000"/>
                </a:solidFill>
                <a:latin typeface="Baskerville Old Face" panose="02020602080505020303" pitchFamily="18" charset="0"/>
              </a:rPr>
              <a:t>Grandier’s Pact</a:t>
            </a:r>
            <a:r>
              <a:rPr lang="en-US" sz="2400" dirty="0">
                <a:solidFill>
                  <a:schemeClr val="bg1">
                    <a:lumMod val="95000"/>
                  </a:schemeClr>
                </a:solidFill>
                <a:latin typeface="Baskerville Old Face" panose="02020602080505020303" pitchFamily="18" charset="0"/>
              </a:rPr>
              <a:t> was written backwards in Latin:</a:t>
            </a:r>
          </a:p>
          <a:p>
            <a:endParaRPr lang="en-US" sz="2400" dirty="0">
              <a:solidFill>
                <a:schemeClr val="bg1">
                  <a:lumMod val="95000"/>
                </a:schemeClr>
              </a:solidFill>
              <a:latin typeface="Baskerville Old Face" panose="02020602080505020303" pitchFamily="18" charset="0"/>
            </a:endParaRPr>
          </a:p>
          <a:p>
            <a:r>
              <a:rPr lang="en-US" dirty="0">
                <a:solidFill>
                  <a:srgbClr val="FF0000"/>
                </a:solidFill>
                <a:latin typeface="Baskerville Old Face" panose="02020602080505020303" pitchFamily="18" charset="0"/>
              </a:rPr>
              <a:t>“We, the influential Lucifer, the young Satan, Beelzebub, Leviathan, Elimi and Astaroth, together with others, have today accepted the covenant pact of Urbain Grandier, who is ours.  And him do we promise the love of women, the flower of virgins, the respect of monarchs, honors, lusts and powers.  He will go whoring 3 days long, the carousal will be dear to him.  He offers us once in the year a seal of blood, under his feet he will trample the holy things of the church and he will ask us many questions; with this pact he will live 20 years happy on the earth of men, and will later join us to sin against God. Bound in hell, in the council of demons.”</a:t>
            </a:r>
          </a:p>
        </p:txBody>
      </p:sp>
    </p:spTree>
    <p:extLst>
      <p:ext uri="{BB962C8B-B14F-4D97-AF65-F5344CB8AC3E}">
        <p14:creationId xmlns:p14="http://schemas.microsoft.com/office/powerpoint/2010/main" val="39136725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3" name="TextBox 2"/>
          <p:cNvSpPr txBox="1"/>
          <p:nvPr/>
        </p:nvSpPr>
        <p:spPr>
          <a:xfrm>
            <a:off x="156375" y="5882354"/>
            <a:ext cx="3962400" cy="646331"/>
          </a:xfrm>
          <a:prstGeom prst="rect">
            <a:avLst/>
          </a:prstGeom>
          <a:solidFill>
            <a:schemeClr val="tx1"/>
          </a:solidFill>
          <a:ln w="28575">
            <a:solidFill>
              <a:srgbClr val="FF0000"/>
            </a:solidFill>
          </a:ln>
        </p:spPr>
        <p:txBody>
          <a:bodyPr wrap="square" rtlCol="0" anchor="ctr" anchorCtr="0">
            <a:spAutoFit/>
          </a:bodyPr>
          <a:lstStyle/>
          <a:p>
            <a:pPr algn="ctr"/>
            <a:r>
              <a:rPr lang="en-US" b="1" dirty="0">
                <a:solidFill>
                  <a:srgbClr val="FF0000"/>
                </a:solidFill>
                <a:latin typeface="Baskerville Old Face" panose="02020602080505020303" pitchFamily="18" charset="0"/>
              </a:rPr>
              <a:t>17</a:t>
            </a:r>
            <a:r>
              <a:rPr lang="en-US" b="1" baseline="30000" dirty="0">
                <a:solidFill>
                  <a:srgbClr val="FF0000"/>
                </a:solidFill>
                <a:latin typeface="Baskerville Old Face" panose="02020602080505020303" pitchFamily="18" charset="0"/>
              </a:rPr>
              <a:t>th</a:t>
            </a:r>
            <a:r>
              <a:rPr lang="en-US" b="1" dirty="0">
                <a:solidFill>
                  <a:srgbClr val="FF0000"/>
                </a:solidFill>
                <a:latin typeface="Baskerville Old Face" panose="02020602080505020303" pitchFamily="18" charset="0"/>
              </a:rPr>
              <a:t> c Portrait of Johannes Faustus</a:t>
            </a:r>
          </a:p>
          <a:p>
            <a:pPr algn="ctr"/>
            <a:r>
              <a:rPr lang="en-US" b="1" dirty="0">
                <a:solidFill>
                  <a:srgbClr val="FF0000"/>
                </a:solidFill>
                <a:latin typeface="Baskerville Old Face" panose="02020602080505020303" pitchFamily="18" charset="0"/>
              </a:rPr>
              <a:t>by an unknown German artist</a:t>
            </a:r>
          </a:p>
        </p:txBody>
      </p:sp>
      <p:pic>
        <p:nvPicPr>
          <p:cNvPr id="5" name="Picture 4" descr="Idealporträt Joannes Faustu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6200" y="152398"/>
            <a:ext cx="4122751" cy="5638801"/>
          </a:xfrm>
          <a:prstGeom prst="rect">
            <a:avLst/>
          </a:prstGeom>
          <a:noFill/>
          <a:ln w="38100">
            <a:solidFill>
              <a:schemeClr val="tx1"/>
            </a:solidFill>
          </a:ln>
        </p:spPr>
      </p:pic>
      <p:sp>
        <p:nvSpPr>
          <p:cNvPr id="4" name="Rectangle 3"/>
          <p:cNvSpPr/>
          <p:nvPr/>
        </p:nvSpPr>
        <p:spPr>
          <a:xfrm>
            <a:off x="4198951" y="125160"/>
            <a:ext cx="4716449" cy="6555641"/>
          </a:xfrm>
          <a:prstGeom prst="rect">
            <a:avLst/>
          </a:prstGeom>
          <a:solidFill>
            <a:schemeClr val="tx1"/>
          </a:solidFill>
          <a:ln w="38100">
            <a:solidFill>
              <a:srgbClr val="FF0000"/>
            </a:solidFill>
          </a:ln>
        </p:spPr>
        <p:txBody>
          <a:bodyPr wrap="square">
            <a:spAutoFit/>
          </a:bodyPr>
          <a:lstStyle/>
          <a:p>
            <a:endParaRPr lang="en-US" sz="2000" b="1" dirty="0">
              <a:solidFill>
                <a:schemeClr val="bg1">
                  <a:lumMod val="95000"/>
                </a:schemeClr>
              </a:solidFill>
              <a:latin typeface="Baskerville Old Face" panose="02020602080505020303" pitchFamily="18" charset="0"/>
            </a:endParaRPr>
          </a:p>
          <a:p>
            <a:r>
              <a:rPr lang="en-US" sz="2000" b="1" i="1" dirty="0">
                <a:solidFill>
                  <a:srgbClr val="FF0000"/>
                </a:solidFill>
                <a:latin typeface="Baskerville Old Face" panose="02020602080505020303" pitchFamily="18" charset="0"/>
              </a:rPr>
              <a:t>3A.  </a:t>
            </a:r>
            <a:r>
              <a:rPr lang="en-US" sz="2000" b="1" i="1" u="sng" dirty="0">
                <a:solidFill>
                  <a:srgbClr val="FF0000"/>
                </a:solidFill>
                <a:latin typeface="Baskerville Old Face" panose="02020602080505020303" pitchFamily="18" charset="0"/>
              </a:rPr>
              <a:t>JOHANN GEORG FAUST </a:t>
            </a:r>
            <a:r>
              <a:rPr lang="en-US" sz="2000" b="1" i="1" dirty="0">
                <a:solidFill>
                  <a:srgbClr val="FF0000"/>
                </a:solidFill>
                <a:latin typeface="Baskerville Old Face" panose="02020602080505020303" pitchFamily="18" charset="0"/>
              </a:rPr>
              <a:t>[“FIST”]</a:t>
            </a:r>
          </a:p>
          <a:p>
            <a:endParaRPr lang="en-US" sz="2000" b="1" i="1" dirty="0">
              <a:solidFill>
                <a:srgbClr val="FF0000"/>
              </a:solidFill>
              <a:latin typeface="Baskerville Old Face" panose="02020602080505020303" pitchFamily="18" charset="0"/>
            </a:endParaRPr>
          </a:p>
          <a:p>
            <a:pPr marL="285750" indent="-285750">
              <a:buFont typeface="Arial" panose="020B0604020202020204" pitchFamily="34" charset="0"/>
              <a:buChar char="•"/>
            </a:pPr>
            <a:r>
              <a:rPr lang="en-US" b="1" dirty="0">
                <a:solidFill>
                  <a:srgbClr val="FF0000"/>
                </a:solidFill>
                <a:latin typeface="Baskerville Old Face" panose="02020602080505020303" pitchFamily="18" charset="0"/>
              </a:rPr>
              <a:t> </a:t>
            </a:r>
            <a:r>
              <a:rPr lang="en-US" sz="2000" b="1" dirty="0">
                <a:solidFill>
                  <a:srgbClr val="FF0000"/>
                </a:solidFill>
                <a:latin typeface="Baskerville Old Face" panose="02020602080505020303" pitchFamily="18" charset="0"/>
              </a:rPr>
              <a:t>Faust was an itinerant </a:t>
            </a:r>
            <a:r>
              <a:rPr lang="en-US" sz="2000" b="1" i="1" dirty="0">
                <a:solidFill>
                  <a:srgbClr val="FF0000"/>
                </a:solidFill>
                <a:latin typeface="Baskerville Old Face" panose="02020602080505020303" pitchFamily="18" charset="0"/>
              </a:rPr>
              <a:t>alchemist, astrologer, and magician </a:t>
            </a:r>
            <a:r>
              <a:rPr lang="en-US" sz="2000" b="1" dirty="0">
                <a:solidFill>
                  <a:srgbClr val="FF0000"/>
                </a:solidFill>
                <a:latin typeface="Baskerville Old Face" panose="02020602080505020303" pitchFamily="18" charset="0"/>
              </a:rPr>
              <a:t>of the German Renaissance (Reformation) whose legend overtook the ascertainable facts of his actual life. </a:t>
            </a:r>
          </a:p>
          <a:p>
            <a:pPr marL="285750" indent="-285750">
              <a:buFont typeface="Arial" panose="020B0604020202020204" pitchFamily="34" charset="0"/>
              <a:buChar char="•"/>
            </a:pPr>
            <a:endParaRPr lang="en-US" sz="2000" b="1" dirty="0">
              <a:solidFill>
                <a:srgbClr val="FF0000"/>
              </a:solidFill>
              <a:latin typeface="Baskerville Old Face" panose="02020602080505020303" pitchFamily="18" charset="0"/>
            </a:endParaRPr>
          </a:p>
          <a:p>
            <a:pPr marL="285750" indent="-285750">
              <a:buFont typeface="Arial" panose="020B0604020202020204" pitchFamily="34" charset="0"/>
              <a:buChar char="•"/>
            </a:pPr>
            <a:r>
              <a:rPr lang="en-US" sz="2000" b="1" dirty="0">
                <a:solidFill>
                  <a:srgbClr val="FF0000"/>
                </a:solidFill>
                <a:latin typeface="Baskerville Old Face" panose="02020602080505020303" pitchFamily="18" charset="0"/>
              </a:rPr>
              <a:t>Stories about Faust were first published in the 1580’s, in German.   The great English Renaissance playwright, Christopher Marlowe read them in English translation, and transformed them into the tragedy, </a:t>
            </a:r>
            <a:r>
              <a:rPr lang="en-US" sz="2000" b="1" i="1" dirty="0">
                <a:solidFill>
                  <a:srgbClr val="FF0000"/>
                </a:solidFill>
                <a:latin typeface="Baskerville Old Face" panose="02020602080505020303" pitchFamily="18" charset="0"/>
              </a:rPr>
              <a:t>Dr.Faustus</a:t>
            </a:r>
            <a:r>
              <a:rPr lang="en-US" sz="2000" b="1" dirty="0">
                <a:solidFill>
                  <a:srgbClr val="FF0000"/>
                </a:solidFill>
                <a:latin typeface="Baskerville Old Face" panose="02020602080505020303" pitchFamily="18" charset="0"/>
              </a:rPr>
              <a:t> (1604).  The rest is our course…</a:t>
            </a:r>
          </a:p>
          <a:p>
            <a:pPr marL="285750" indent="-285750">
              <a:buFont typeface="Arial" panose="020B0604020202020204" pitchFamily="34" charset="0"/>
              <a:buChar char="•"/>
            </a:pPr>
            <a:endParaRPr lang="en-US" sz="2000" b="1" dirty="0">
              <a:solidFill>
                <a:srgbClr val="FF0000"/>
              </a:solidFill>
              <a:latin typeface="Baskerville Old Face" panose="02020602080505020303" pitchFamily="18" charset="0"/>
            </a:endParaRPr>
          </a:p>
          <a:p>
            <a:pPr marL="342900" indent="-342900">
              <a:buFont typeface="Arial" panose="020B0604020202020204" pitchFamily="34" charset="0"/>
              <a:buChar char="•"/>
            </a:pPr>
            <a:r>
              <a:rPr lang="en-US" sz="2000" b="1" dirty="0">
                <a:solidFill>
                  <a:srgbClr val="FF0000"/>
                </a:solidFill>
                <a:latin typeface="Baskerville Old Face" panose="02020602080505020303" pitchFamily="18" charset="0"/>
              </a:rPr>
              <a:t>The viral popularity of the Faust story was fueled by the Protestant Reformation  and the witch craze of the 16</a:t>
            </a:r>
            <a:r>
              <a:rPr lang="en-US" sz="2000" b="1" baseline="30000" dirty="0">
                <a:solidFill>
                  <a:srgbClr val="FF0000"/>
                </a:solidFill>
                <a:latin typeface="Baskerville Old Face" panose="02020602080505020303" pitchFamily="18" charset="0"/>
              </a:rPr>
              <a:t>th</a:t>
            </a:r>
            <a:r>
              <a:rPr lang="en-US" sz="2000" b="1" dirty="0">
                <a:solidFill>
                  <a:srgbClr val="FF0000"/>
                </a:solidFill>
                <a:latin typeface="Baskerville Old Face" panose="02020602080505020303" pitchFamily="18" charset="0"/>
              </a:rPr>
              <a:t> and 17</a:t>
            </a:r>
            <a:r>
              <a:rPr lang="en-US" sz="2000" b="1" baseline="30000" dirty="0">
                <a:solidFill>
                  <a:srgbClr val="FF0000"/>
                </a:solidFill>
                <a:latin typeface="Baskerville Old Face" panose="02020602080505020303" pitchFamily="18" charset="0"/>
              </a:rPr>
              <a:t>th</a:t>
            </a:r>
            <a:r>
              <a:rPr lang="en-US" sz="2000" b="1" dirty="0">
                <a:solidFill>
                  <a:srgbClr val="FF0000"/>
                </a:solidFill>
                <a:latin typeface="Baskerville Old Face" panose="02020602080505020303" pitchFamily="18" charset="0"/>
              </a:rPr>
              <a:t> centuries.</a:t>
            </a:r>
          </a:p>
        </p:txBody>
      </p:sp>
    </p:spTree>
    <p:extLst>
      <p:ext uri="{BB962C8B-B14F-4D97-AF65-F5344CB8AC3E}">
        <p14:creationId xmlns:p14="http://schemas.microsoft.com/office/powerpoint/2010/main" val="1478851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23000" r="-23000"/>
          </a:stretch>
        </a:blipFill>
        <a:effectLst/>
      </p:bgPr>
    </p:bg>
    <p:spTree>
      <p:nvGrpSpPr>
        <p:cNvPr id="1" name=""/>
        <p:cNvGrpSpPr/>
        <p:nvPr/>
      </p:nvGrpSpPr>
      <p:grpSpPr>
        <a:xfrm>
          <a:off x="0" y="0"/>
          <a:ext cx="0" cy="0"/>
          <a:chOff x="0" y="0"/>
          <a:chExt cx="0" cy="0"/>
        </a:xfrm>
      </p:grpSpPr>
      <p:sp>
        <p:nvSpPr>
          <p:cNvPr id="2" name="Rectangle 1"/>
          <p:cNvSpPr/>
          <p:nvPr/>
        </p:nvSpPr>
        <p:spPr>
          <a:xfrm>
            <a:off x="0" y="0"/>
            <a:ext cx="9144000" cy="461665"/>
          </a:xfrm>
          <a:prstGeom prst="rect">
            <a:avLst/>
          </a:prstGeom>
          <a:solidFill>
            <a:schemeClr val="tx1"/>
          </a:solidFill>
          <a:ln w="38100">
            <a:noFill/>
          </a:ln>
        </p:spPr>
        <p:txBody>
          <a:bodyPr wrap="square">
            <a:spAutoFit/>
          </a:bodyPr>
          <a:lstStyle/>
          <a:p>
            <a:pPr lvl="0" algn="ctr"/>
            <a:r>
              <a:rPr lang="en-US" sz="2400" b="1" i="1" dirty="0">
                <a:solidFill>
                  <a:srgbClr val="FF0000"/>
                </a:solidFill>
                <a:latin typeface="Baskerville Old Face" panose="02020602080505020303" pitchFamily="18" charset="0"/>
              </a:rPr>
              <a:t>3B. </a:t>
            </a:r>
            <a:r>
              <a:rPr lang="en-US" sz="2400" b="1" i="1" u="sng" dirty="0">
                <a:solidFill>
                  <a:srgbClr val="FF0000"/>
                </a:solidFill>
                <a:latin typeface="Baskerville Old Face" panose="02020602080505020303" pitchFamily="18" charset="0"/>
              </a:rPr>
              <a:t>JOHANN GEORG FAUST </a:t>
            </a:r>
            <a:r>
              <a:rPr lang="en-US" sz="2400" b="1" i="1" dirty="0">
                <a:solidFill>
                  <a:srgbClr val="FF0000"/>
                </a:solidFill>
                <a:latin typeface="Baskerville Old Face" panose="02020602080505020303" pitchFamily="18" charset="0"/>
              </a:rPr>
              <a:t>(C. 1480-C. 1540)</a:t>
            </a:r>
          </a:p>
        </p:txBody>
      </p:sp>
      <p:sp>
        <p:nvSpPr>
          <p:cNvPr id="3" name="TextBox 2"/>
          <p:cNvSpPr txBox="1"/>
          <p:nvPr/>
        </p:nvSpPr>
        <p:spPr>
          <a:xfrm>
            <a:off x="0" y="6543931"/>
            <a:ext cx="9144000" cy="400110"/>
          </a:xfrm>
          <a:prstGeom prst="rect">
            <a:avLst/>
          </a:prstGeom>
          <a:solidFill>
            <a:schemeClr val="tx1"/>
          </a:solidFill>
        </p:spPr>
        <p:txBody>
          <a:bodyPr wrap="square" rtlCol="0">
            <a:spAutoFit/>
          </a:bodyPr>
          <a:lstStyle/>
          <a:p>
            <a:pPr algn="ctr"/>
            <a:r>
              <a:rPr lang="en-US" sz="2000" b="1" i="1" dirty="0">
                <a:solidFill>
                  <a:srgbClr val="FF0000"/>
                </a:solidFill>
                <a:latin typeface="Baskerville Old Face" panose="02020602080505020303" pitchFamily="18" charset="0"/>
              </a:rPr>
              <a:t>ENGRAVING BY JEROME DAVID FROM A SKETCH BY REMBRANDT</a:t>
            </a:r>
          </a:p>
        </p:txBody>
      </p:sp>
    </p:spTree>
    <p:extLst>
      <p:ext uri="{BB962C8B-B14F-4D97-AF65-F5344CB8AC3E}">
        <p14:creationId xmlns:p14="http://schemas.microsoft.com/office/powerpoint/2010/main" val="1634954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3" name="TextBox 2"/>
          <p:cNvSpPr txBox="1"/>
          <p:nvPr/>
        </p:nvSpPr>
        <p:spPr>
          <a:xfrm>
            <a:off x="0" y="6123911"/>
            <a:ext cx="4305300" cy="461665"/>
          </a:xfrm>
          <a:prstGeom prst="rect">
            <a:avLst/>
          </a:prstGeom>
          <a:solidFill>
            <a:schemeClr val="tx1"/>
          </a:solidFill>
        </p:spPr>
        <p:txBody>
          <a:bodyPr wrap="square" rtlCol="0" anchor="ctr" anchorCtr="0">
            <a:spAutoFit/>
          </a:bodyPr>
          <a:lstStyle/>
          <a:p>
            <a:r>
              <a:rPr lang="en-US" sz="2400" b="1" dirty="0">
                <a:solidFill>
                  <a:srgbClr val="FF0000"/>
                </a:solidFill>
                <a:latin typeface="Baskerville Old Face" panose="02020602080505020303" pitchFamily="18" charset="0"/>
              </a:rPr>
              <a:t>Cornelius Agrippa (1486-1535)</a:t>
            </a:r>
          </a:p>
        </p:txBody>
      </p:sp>
      <p:pic>
        <p:nvPicPr>
          <p:cNvPr id="9218" name="Picture 2" descr="http://upload.wikimedia.org/wikipedia/commons/thumb/4/46/Heinrich_Cornelius_Agrippa00.jpg/220px-Heinrich_Cornelius_Agrippa0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0713"/>
            <a:ext cx="4305300" cy="6063198"/>
          </a:xfrm>
          <a:prstGeom prst="rect">
            <a:avLst/>
          </a:prstGeom>
          <a:noFill/>
          <a:ln w="28575">
            <a:solidFill>
              <a:srgbClr val="FF0000"/>
            </a:solidFill>
          </a:ln>
          <a:extLst>
            <a:ext uri="{909E8E84-426E-40DD-AFC4-6F175D3DCCD1}">
              <a14:hiddenFill xmlns:a14="http://schemas.microsoft.com/office/drawing/2010/main">
                <a:solidFill>
                  <a:srgbClr val="FFFFFF"/>
                </a:solidFill>
              </a14:hiddenFill>
            </a:ext>
          </a:extLst>
        </p:spPr>
      </p:pic>
      <p:sp>
        <p:nvSpPr>
          <p:cNvPr id="2" name="Rectangle 1"/>
          <p:cNvSpPr/>
          <p:nvPr/>
        </p:nvSpPr>
        <p:spPr>
          <a:xfrm>
            <a:off x="4312291" y="60713"/>
            <a:ext cx="4724398" cy="6432530"/>
          </a:xfrm>
          <a:prstGeom prst="rect">
            <a:avLst/>
          </a:prstGeom>
          <a:solidFill>
            <a:schemeClr val="tx1"/>
          </a:solidFill>
          <a:ln w="38100">
            <a:solidFill>
              <a:srgbClr val="FF0000"/>
            </a:solidFill>
          </a:ln>
        </p:spPr>
        <p:txBody>
          <a:bodyPr wrap="square">
            <a:spAutoFit/>
          </a:bodyPr>
          <a:lstStyle/>
          <a:p>
            <a:r>
              <a:rPr lang="en-US" sz="3200" i="1" dirty="0">
                <a:solidFill>
                  <a:srgbClr val="FF0000"/>
                </a:solidFill>
                <a:latin typeface="Baskerville Old Face" panose="02020602080505020303" pitchFamily="18" charset="0"/>
              </a:rPr>
              <a:t>4.</a:t>
            </a:r>
            <a:r>
              <a:rPr lang="en-US" sz="3200" i="1" u="sng" dirty="0">
                <a:solidFill>
                  <a:srgbClr val="FF0000"/>
                </a:solidFill>
                <a:latin typeface="Baskerville Old Face" panose="02020602080505020303" pitchFamily="18" charset="0"/>
              </a:rPr>
              <a:t>CORNELIUS AGRIPPA </a:t>
            </a:r>
          </a:p>
          <a:p>
            <a:r>
              <a:rPr lang="en-US" sz="2000" i="1" u="sng" dirty="0">
                <a:solidFill>
                  <a:srgbClr val="FF0000"/>
                </a:solidFill>
                <a:latin typeface="Baskerville Old Face" panose="02020602080505020303" pitchFamily="18" charset="0"/>
              </a:rPr>
              <a:t> </a:t>
            </a:r>
          </a:p>
          <a:p>
            <a:r>
              <a:rPr lang="en-US" sz="2000" dirty="0">
                <a:solidFill>
                  <a:srgbClr val="FF0000"/>
                </a:solidFill>
                <a:latin typeface="Baskerville Old Face" panose="02020602080505020303" pitchFamily="18" charset="0"/>
              </a:rPr>
              <a:t>A German </a:t>
            </a:r>
            <a:r>
              <a:rPr lang="en-US" sz="2000" i="1" dirty="0">
                <a:solidFill>
                  <a:srgbClr val="FF0000"/>
                </a:solidFill>
                <a:latin typeface="Baskerville Old Face" panose="02020602080505020303" pitchFamily="18" charset="0"/>
              </a:rPr>
              <a:t>magician, occultist, theologian, astrologer, and alchemist, </a:t>
            </a:r>
            <a:r>
              <a:rPr lang="en-US" sz="2000" dirty="0">
                <a:solidFill>
                  <a:srgbClr val="FF0000"/>
                </a:solidFill>
                <a:latin typeface="Baskerville Old Face" panose="02020602080505020303" pitchFamily="18" charset="0"/>
              </a:rPr>
              <a:t>Agrippa wrote the foundational book of early modern occult thought, </a:t>
            </a:r>
            <a:r>
              <a:rPr lang="en-US" sz="2000" i="1" u="sng" dirty="0">
                <a:solidFill>
                  <a:srgbClr val="FF0000"/>
                </a:solidFill>
                <a:latin typeface="Baskerville Old Face" panose="02020602080505020303" pitchFamily="18" charset="0"/>
              </a:rPr>
              <a:t>De occulta philosophia libri tres</a:t>
            </a:r>
            <a:r>
              <a:rPr lang="en-US" sz="2000" i="1" dirty="0">
                <a:solidFill>
                  <a:srgbClr val="FF0000"/>
                </a:solidFill>
                <a:latin typeface="Baskerville Old Face" panose="02020602080505020303" pitchFamily="18" charset="0"/>
              </a:rPr>
              <a:t>. </a:t>
            </a:r>
          </a:p>
          <a:p>
            <a:endParaRPr lang="en-US" sz="2000" i="1" dirty="0">
              <a:solidFill>
                <a:srgbClr val="FF0000"/>
              </a:solidFill>
              <a:latin typeface="Baskerville Old Face" panose="02020602080505020303" pitchFamily="18" charset="0"/>
            </a:endParaRPr>
          </a:p>
          <a:p>
            <a:r>
              <a:rPr lang="en-US" sz="2000" dirty="0">
                <a:solidFill>
                  <a:srgbClr val="FF0000"/>
                </a:solidFill>
                <a:latin typeface="Baskerville Old Face" panose="02020602080505020303" pitchFamily="18" charset="0"/>
              </a:rPr>
              <a:t>Traveling through Germany, France and Italy, Agrippa worked as a theologian, physician, legal expert and soldier.  He often defended women accused of witchcraft.</a:t>
            </a:r>
          </a:p>
          <a:p>
            <a:r>
              <a:rPr lang="en-US" sz="2000" dirty="0">
                <a:solidFill>
                  <a:srgbClr val="FF0000"/>
                </a:solidFill>
                <a:latin typeface="Baskerville Old Face" panose="02020602080505020303" pitchFamily="18" charset="0"/>
              </a:rPr>
              <a:t>   </a:t>
            </a:r>
          </a:p>
          <a:p>
            <a:r>
              <a:rPr lang="en-US" sz="2000" dirty="0">
                <a:solidFill>
                  <a:srgbClr val="FF0000"/>
                </a:solidFill>
                <a:latin typeface="Baskerville Old Face" panose="02020602080505020303" pitchFamily="18" charset="0"/>
              </a:rPr>
              <a:t>Agrippa was rumored to have summoned demons,  most famously a black dog, his familiar, which he conjured and released on his deathbed.</a:t>
            </a:r>
          </a:p>
          <a:p>
            <a:endParaRPr lang="en-US" sz="2000" dirty="0">
              <a:solidFill>
                <a:srgbClr val="FF0000"/>
              </a:solidFill>
              <a:latin typeface="Baskerville Old Face" panose="02020602080505020303" pitchFamily="18" charset="0"/>
            </a:endParaRPr>
          </a:p>
          <a:p>
            <a:r>
              <a:rPr lang="en-US" sz="2000" dirty="0">
                <a:solidFill>
                  <a:srgbClr val="FF0000"/>
                </a:solidFill>
                <a:latin typeface="Baskerville Old Face" panose="02020602080505020303" pitchFamily="18" charset="0"/>
              </a:rPr>
              <a:t>Most heretics met a far worse fate than Agrippa’s.  During the witch craze, pacting with the Devil was punishable by death.</a:t>
            </a:r>
          </a:p>
        </p:txBody>
      </p:sp>
    </p:spTree>
    <p:extLst>
      <p:ext uri="{BB962C8B-B14F-4D97-AF65-F5344CB8AC3E}">
        <p14:creationId xmlns:p14="http://schemas.microsoft.com/office/powerpoint/2010/main" val="3137424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3" name="TextBox 2"/>
          <p:cNvSpPr txBox="1"/>
          <p:nvPr/>
        </p:nvSpPr>
        <p:spPr>
          <a:xfrm>
            <a:off x="228600" y="5993357"/>
            <a:ext cx="3886200" cy="830997"/>
          </a:xfrm>
          <a:prstGeom prst="rect">
            <a:avLst/>
          </a:prstGeom>
          <a:solidFill>
            <a:schemeClr val="tx1"/>
          </a:solidFill>
        </p:spPr>
        <p:txBody>
          <a:bodyPr wrap="square" rtlCol="0" anchor="ctr" anchorCtr="0">
            <a:spAutoFit/>
          </a:bodyPr>
          <a:lstStyle/>
          <a:p>
            <a:pPr algn="ctr"/>
            <a:r>
              <a:rPr lang="en-US" sz="2400" b="1" i="1" dirty="0">
                <a:solidFill>
                  <a:srgbClr val="FF0000"/>
                </a:solidFill>
                <a:latin typeface="Baskerville Old Face" panose="02020602080505020303" pitchFamily="18" charset="0"/>
              </a:rPr>
              <a:t>Father Urbain Grandier</a:t>
            </a:r>
          </a:p>
          <a:p>
            <a:pPr algn="ctr"/>
            <a:r>
              <a:rPr lang="en-US" sz="2400" b="1" dirty="0">
                <a:solidFill>
                  <a:srgbClr val="FF0000"/>
                </a:solidFill>
                <a:latin typeface="Baskerville Old Face" panose="02020602080505020303" pitchFamily="18" charset="0"/>
              </a:rPr>
              <a:t>(c. 1590-1634)</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1913" t="2605" r="2460" b="2669"/>
          <a:stretch/>
        </p:blipFill>
        <p:spPr>
          <a:xfrm>
            <a:off x="304800" y="381000"/>
            <a:ext cx="3810000" cy="5562600"/>
          </a:xfrm>
          <a:prstGeom prst="rect">
            <a:avLst/>
          </a:prstGeom>
          <a:ln w="28575">
            <a:solidFill>
              <a:srgbClr val="FF0000"/>
            </a:solidFill>
          </a:ln>
        </p:spPr>
      </p:pic>
      <p:sp>
        <p:nvSpPr>
          <p:cNvPr id="4" name="Rectangle 3"/>
          <p:cNvSpPr/>
          <p:nvPr/>
        </p:nvSpPr>
        <p:spPr>
          <a:xfrm>
            <a:off x="4267200" y="381000"/>
            <a:ext cx="4648200" cy="6370975"/>
          </a:xfrm>
          <a:prstGeom prst="rect">
            <a:avLst/>
          </a:prstGeom>
          <a:solidFill>
            <a:schemeClr val="tx1"/>
          </a:solidFill>
          <a:ln w="38100">
            <a:solidFill>
              <a:srgbClr val="FF0000"/>
            </a:solidFill>
          </a:ln>
        </p:spPr>
        <p:txBody>
          <a:bodyPr wrap="square">
            <a:spAutoFit/>
          </a:bodyPr>
          <a:lstStyle/>
          <a:p>
            <a:r>
              <a:rPr lang="en-US" sz="2400" i="1" u="sng" dirty="0">
                <a:solidFill>
                  <a:srgbClr val="FF0000"/>
                </a:solidFill>
                <a:latin typeface="Baskerville Old Face" panose="02020602080505020303" pitchFamily="18" charset="0"/>
              </a:rPr>
              <a:t>5. FATHER URBAIN GRANDIER</a:t>
            </a:r>
          </a:p>
          <a:p>
            <a:r>
              <a:rPr lang="en-US" sz="2400" i="1" u="sng" dirty="0">
                <a:solidFill>
                  <a:srgbClr val="FF0000"/>
                </a:solidFill>
                <a:latin typeface="Baskerville Old Face" panose="02020602080505020303" pitchFamily="18" charset="0"/>
              </a:rPr>
              <a:t>  </a:t>
            </a:r>
          </a:p>
          <a:p>
            <a:r>
              <a:rPr lang="en-US" sz="2000" dirty="0">
                <a:solidFill>
                  <a:schemeClr val="bg1">
                    <a:lumMod val="95000"/>
                  </a:schemeClr>
                </a:solidFill>
                <a:latin typeface="Baskerville Old Face" panose="02020602080505020303" pitchFamily="18" charset="0"/>
              </a:rPr>
              <a:t>       </a:t>
            </a:r>
            <a:r>
              <a:rPr lang="en-US" sz="2000" dirty="0">
                <a:solidFill>
                  <a:srgbClr val="FF0000"/>
                </a:solidFill>
                <a:latin typeface="Baskerville Old Face" panose="02020602080505020303" pitchFamily="18" charset="0"/>
              </a:rPr>
              <a:t>A French Catholic priest,  Grandier was burned at the stake after being convicted of witchcraft.  Judges at Grandier’s trial introduced documents purportedly signed by Grandier and several demons as evidence that he had made a pact with the devil.</a:t>
            </a:r>
          </a:p>
          <a:p>
            <a:r>
              <a:rPr lang="en-US" sz="2000" dirty="0">
                <a:solidFill>
                  <a:srgbClr val="FF0000"/>
                </a:solidFill>
                <a:latin typeface="Baskerville Old Face" panose="02020602080505020303" pitchFamily="18" charset="0"/>
              </a:rPr>
              <a:t>  </a:t>
            </a:r>
          </a:p>
          <a:p>
            <a:r>
              <a:rPr lang="en-US" sz="2000" dirty="0">
                <a:solidFill>
                  <a:srgbClr val="FF0000"/>
                </a:solidFill>
                <a:latin typeface="Baskerville Old Face" panose="02020602080505020303" pitchFamily="18" charset="0"/>
              </a:rPr>
              <a:t>       It is unknown if Grandier wrote or signed the pact under torture, or if it was completely forged. </a:t>
            </a:r>
          </a:p>
          <a:p>
            <a:r>
              <a:rPr lang="en-US" sz="2000" dirty="0">
                <a:solidFill>
                  <a:srgbClr val="FF0000"/>
                </a:solidFill>
                <a:latin typeface="Baskerville Old Face" panose="02020602080505020303" pitchFamily="18" charset="0"/>
              </a:rPr>
              <a:t> </a:t>
            </a:r>
          </a:p>
          <a:p>
            <a:r>
              <a:rPr lang="en-US" sz="2000" dirty="0">
                <a:solidFill>
                  <a:srgbClr val="FF0000"/>
                </a:solidFill>
                <a:latin typeface="Baskerville Old Face" panose="02020602080505020303" pitchFamily="18" charset="0"/>
              </a:rPr>
              <a:t>      Modern scholars have concluded that Grandier was the victim of a politically motivated persecution led by Cardinal Richelieu, the chief minister of France, after  Grandier had published scathing attacks against Richelieu.</a:t>
            </a:r>
          </a:p>
        </p:txBody>
      </p:sp>
    </p:spTree>
    <p:extLst>
      <p:ext uri="{BB962C8B-B14F-4D97-AF65-F5344CB8AC3E}">
        <p14:creationId xmlns:p14="http://schemas.microsoft.com/office/powerpoint/2010/main" val="14812864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extBox 1"/>
          <p:cNvSpPr txBox="1"/>
          <p:nvPr/>
        </p:nvSpPr>
        <p:spPr>
          <a:xfrm>
            <a:off x="96917" y="3971282"/>
            <a:ext cx="7751683" cy="2800767"/>
          </a:xfrm>
          <a:prstGeom prst="rect">
            <a:avLst/>
          </a:prstGeom>
          <a:solidFill>
            <a:schemeClr val="tx1"/>
          </a:solidFill>
          <a:ln w="28575">
            <a:solidFill>
              <a:srgbClr val="FF0000"/>
            </a:solidFill>
          </a:ln>
        </p:spPr>
        <p:txBody>
          <a:bodyPr wrap="square" rtlCol="0">
            <a:spAutoFit/>
          </a:bodyPr>
          <a:lstStyle/>
          <a:p>
            <a:r>
              <a:rPr lang="en-US" sz="1600" b="1" dirty="0">
                <a:solidFill>
                  <a:srgbClr val="FF0000"/>
                </a:solidFill>
                <a:latin typeface="Baskerville Old Face" panose="02020602080505020303" pitchFamily="18" charset="0"/>
              </a:rPr>
              <a:t>“One night, in the year 1713 I dreamed I had made a pact with the devil for my soul. Everything went as I wished: my new servant anticipated my every desire. Among other things, I gave him my violin to see if he could play. How great was my astonishment on hearing a sonata so wonderful and so beautiful, played with such great art and intelligence, as I had never even conceived in my boldest flights of fantasy. I felt enraptured, transported, enchanted: my breath failed me, and - I awoke. I immediately grasped my violin in order to retain, in part at least, the impression of my dream. In vain! The music which I at this time composed is indeed the best that I ever wrote, and I still call it the "Devil's Trill", but the difference between it and that which so moved me is so great that I would have destroyed my instrument and have said farewell to music forever if it had been possible for me to live without the enjoyment it affords me.“</a:t>
            </a:r>
          </a:p>
        </p:txBody>
      </p:sp>
      <p:pic>
        <p:nvPicPr>
          <p:cNvPr id="7" name="Tartini   ''Devil's Trill Sonata''.mp3">
            <a:hlinkClick r:id="" action="ppaction://media"/>
          </p:cNvPr>
          <p:cNvPicPr>
            <a:picLocks noChangeAspect="1"/>
          </p:cNvPicPr>
          <p:nvPr>
            <a:audioFile r:link="rId1"/>
            <p:extLst>
              <p:ext uri="{DAA4B4D4-6D71-4841-9C94-3DE7FCFB9230}">
                <p14:media xmlns:p14="http://schemas.microsoft.com/office/powerpoint/2010/main" r:embed="rId2">
                  <p14:trim st="767800"/>
                </p14:media>
              </p:ext>
            </p:extLst>
          </p:nvPr>
        </p:nvPicPr>
        <p:blipFill>
          <a:blip r:embed="rId5"/>
          <a:stretch>
            <a:fillRect/>
          </a:stretch>
        </p:blipFill>
        <p:spPr>
          <a:xfrm>
            <a:off x="8229600" y="5943600"/>
            <a:ext cx="609600" cy="609600"/>
          </a:xfrm>
          <a:prstGeom prst="rect">
            <a:avLst/>
          </a:prstGeom>
        </p:spPr>
      </p:pic>
      <p:pic>
        <p:nvPicPr>
          <p:cNvPr id="1026"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917" y="76201"/>
            <a:ext cx="6248398" cy="3815214"/>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a:extLst>
              <a:ext uri="{FF2B5EF4-FFF2-40B4-BE49-F238E27FC236}">
                <a16:creationId xmlns:a16="http://schemas.microsoft.com/office/drawing/2014/main" id="{5C400CCE-4901-4D72-B972-472552E4DE20}"/>
              </a:ext>
            </a:extLst>
          </p:cNvPr>
          <p:cNvSpPr txBox="1"/>
          <p:nvPr/>
        </p:nvSpPr>
        <p:spPr>
          <a:xfrm>
            <a:off x="6400801" y="152400"/>
            <a:ext cx="2590800" cy="646331"/>
          </a:xfrm>
          <a:prstGeom prst="rect">
            <a:avLst/>
          </a:prstGeom>
          <a:solidFill>
            <a:schemeClr val="tx1"/>
          </a:solidFill>
          <a:ln w="28575">
            <a:noFill/>
          </a:ln>
        </p:spPr>
        <p:txBody>
          <a:bodyPr wrap="square">
            <a:spAutoFit/>
          </a:bodyPr>
          <a:lstStyle/>
          <a:p>
            <a:r>
              <a:rPr lang="en-US" b="1" i="1" dirty="0">
                <a:solidFill>
                  <a:srgbClr val="FF0000"/>
                </a:solidFill>
                <a:latin typeface="Baskerville Old Face" panose="02020602080505020303" pitchFamily="18" charset="0"/>
                <a:ea typeface="Calibri"/>
                <a:cs typeface="Times New Roman"/>
              </a:rPr>
              <a:t>6. GIUSEPPE TARTINI   </a:t>
            </a:r>
            <a:r>
              <a:rPr lang="en-US" b="1" dirty="0">
                <a:solidFill>
                  <a:srgbClr val="FF0000"/>
                </a:solidFill>
                <a:latin typeface="Baskerville Old Face" panose="02020602080505020303" pitchFamily="18" charset="0"/>
                <a:ea typeface="Calibri"/>
                <a:cs typeface="Times New Roman"/>
              </a:rPr>
              <a:t>    </a:t>
            </a:r>
          </a:p>
          <a:p>
            <a:r>
              <a:rPr lang="en-US" b="1" dirty="0">
                <a:solidFill>
                  <a:srgbClr val="FF0000"/>
                </a:solidFill>
                <a:latin typeface="Baskerville Old Face" panose="02020602080505020303" pitchFamily="18" charset="0"/>
                <a:ea typeface="Calibri"/>
                <a:cs typeface="Times New Roman"/>
              </a:rPr>
              <a:t>1692-1770. </a:t>
            </a:r>
            <a:endParaRPr lang="en-US" dirty="0">
              <a:solidFill>
                <a:srgbClr val="FF0000"/>
              </a:solidFill>
              <a:latin typeface="Baskerville Old Face" panose="02020602080505020303" pitchFamily="18" charset="0"/>
            </a:endParaRPr>
          </a:p>
        </p:txBody>
      </p:sp>
      <p:sp>
        <p:nvSpPr>
          <p:cNvPr id="9" name="TextBox 8">
            <a:extLst>
              <a:ext uri="{FF2B5EF4-FFF2-40B4-BE49-F238E27FC236}">
                <a16:creationId xmlns:a16="http://schemas.microsoft.com/office/drawing/2014/main" id="{920198A7-2BB9-434E-A9BB-0639D6957DD3}"/>
              </a:ext>
            </a:extLst>
          </p:cNvPr>
          <p:cNvSpPr txBox="1"/>
          <p:nvPr/>
        </p:nvSpPr>
        <p:spPr>
          <a:xfrm>
            <a:off x="6400801" y="1069027"/>
            <a:ext cx="2646282" cy="2862322"/>
          </a:xfrm>
          <a:prstGeom prst="rect">
            <a:avLst/>
          </a:prstGeom>
          <a:solidFill>
            <a:schemeClr val="tx1"/>
          </a:solidFill>
          <a:ln w="28575">
            <a:noFill/>
          </a:ln>
        </p:spPr>
        <p:txBody>
          <a:bodyPr wrap="square" rtlCol="0">
            <a:spAutoFit/>
          </a:bodyPr>
          <a:lstStyle/>
          <a:p>
            <a:r>
              <a:rPr lang="en-US" b="1" dirty="0">
                <a:solidFill>
                  <a:srgbClr val="FF0000"/>
                </a:solidFill>
                <a:latin typeface="Baskerville Old Face" panose="02020602080505020303" pitchFamily="18" charset="0"/>
              </a:rPr>
              <a:t>An Italian composer and violinist who wrote over 400 works for the violin,</a:t>
            </a:r>
            <a:r>
              <a:rPr lang="en-US" b="1" dirty="0">
                <a:solidFill>
                  <a:srgbClr val="FF0000"/>
                </a:solidFill>
                <a:latin typeface="Baskerville Old Face" panose="02020602080505020303" pitchFamily="18" charset="0"/>
                <a:ea typeface="Calibri"/>
                <a:cs typeface="Times New Roman"/>
              </a:rPr>
              <a:t> Tartini once told a French astronomer  that the inspiration of his most famous piece, nicknamed the </a:t>
            </a:r>
            <a:r>
              <a:rPr lang="en-US" b="1" i="1" dirty="0">
                <a:solidFill>
                  <a:srgbClr val="FF0000"/>
                </a:solidFill>
                <a:latin typeface="Baskerville Old Face" panose="02020602080505020303" pitchFamily="18" charset="0"/>
                <a:ea typeface="Calibri"/>
                <a:cs typeface="Times New Roman"/>
              </a:rPr>
              <a:t>Devil’s Trill Sonata</a:t>
            </a:r>
            <a:r>
              <a:rPr lang="en-US" b="1" dirty="0">
                <a:solidFill>
                  <a:srgbClr val="FF0000"/>
                </a:solidFill>
                <a:latin typeface="Baskerville Old Face" panose="02020602080505020303" pitchFamily="18" charset="0"/>
                <a:ea typeface="Calibri"/>
                <a:cs typeface="Times New Roman"/>
              </a:rPr>
              <a:t>, was played for him in a dream by the Devil.</a:t>
            </a:r>
          </a:p>
        </p:txBody>
      </p:sp>
    </p:spTree>
    <p:extLst>
      <p:ext uri="{BB962C8B-B14F-4D97-AF65-F5344CB8AC3E}">
        <p14:creationId xmlns:p14="http://schemas.microsoft.com/office/powerpoint/2010/main" val="22848305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184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extBox 1"/>
          <p:cNvSpPr txBox="1"/>
          <p:nvPr/>
        </p:nvSpPr>
        <p:spPr>
          <a:xfrm>
            <a:off x="228600" y="235311"/>
            <a:ext cx="8686800" cy="3293209"/>
          </a:xfrm>
          <a:prstGeom prst="rect">
            <a:avLst/>
          </a:prstGeom>
          <a:solidFill>
            <a:schemeClr val="tx1"/>
          </a:solidFill>
          <a:ln>
            <a:solidFill>
              <a:srgbClr val="FF0000"/>
            </a:solidFill>
          </a:ln>
        </p:spPr>
        <p:style>
          <a:lnRef idx="3">
            <a:schemeClr val="lt1"/>
          </a:lnRef>
          <a:fillRef idx="1">
            <a:schemeClr val="accent2"/>
          </a:fillRef>
          <a:effectRef idx="1">
            <a:schemeClr val="accent2"/>
          </a:effectRef>
          <a:fontRef idx="minor">
            <a:schemeClr val="lt1"/>
          </a:fontRef>
        </p:style>
        <p:txBody>
          <a:bodyPr wrap="square" rtlCol="0">
            <a:spAutoFit/>
          </a:bodyPr>
          <a:lstStyle/>
          <a:p>
            <a:r>
              <a:rPr lang="en-US" sz="2000" b="1" dirty="0">
                <a:solidFill>
                  <a:srgbClr val="FF0000"/>
                </a:solidFill>
                <a:latin typeface="Baskerville Old Face" panose="02020602080505020303" pitchFamily="18" charset="0"/>
                <a:ea typeface="Calibri"/>
                <a:cs typeface="Aharoni" panose="02010803020104030203" pitchFamily="2" charset="-79"/>
              </a:rPr>
              <a:t>VI. WHYTHE </a:t>
            </a:r>
            <a:r>
              <a:rPr lang="en-US" sz="2000" b="1" i="1" dirty="0">
                <a:solidFill>
                  <a:srgbClr val="FF0000"/>
                </a:solidFill>
                <a:latin typeface="Baskerville Old Face" panose="02020602080505020303" pitchFamily="18" charset="0"/>
                <a:ea typeface="Calibri"/>
                <a:cs typeface="Aharoni" panose="02010803020104030203" pitchFamily="2" charset="-79"/>
              </a:rPr>
              <a:t>WANING OF THE WITCH CRAZE </a:t>
            </a:r>
            <a:r>
              <a:rPr lang="en-US" sz="2000" b="1" dirty="0">
                <a:solidFill>
                  <a:srgbClr val="FF0000"/>
                </a:solidFill>
                <a:latin typeface="Baskerville Old Face" panose="02020602080505020303" pitchFamily="18" charset="0"/>
                <a:ea typeface="Calibri"/>
                <a:cs typeface="Aharoni" panose="02010803020104030203" pitchFamily="2" charset="-79"/>
              </a:rPr>
              <a:t>AND </a:t>
            </a:r>
            <a:r>
              <a:rPr lang="en-US" sz="2000" b="1" i="1" dirty="0">
                <a:solidFill>
                  <a:srgbClr val="FF0000"/>
                </a:solidFill>
                <a:latin typeface="Baskerville Old Face" panose="02020602080505020303" pitchFamily="18" charset="0"/>
                <a:ea typeface="Calibri"/>
                <a:cs typeface="Aharoni" panose="02010803020104030203" pitchFamily="2" charset="-79"/>
              </a:rPr>
              <a:t>THE COMING OF THE   ENLIGHTENMENT </a:t>
            </a:r>
            <a:r>
              <a:rPr lang="en-US" sz="2000" b="1" dirty="0">
                <a:solidFill>
                  <a:srgbClr val="FF0000"/>
                </a:solidFill>
                <a:latin typeface="Baskerville Old Face" panose="02020602080505020303" pitchFamily="18" charset="0"/>
                <a:ea typeface="Calibri"/>
                <a:cs typeface="Aharoni" panose="02010803020104030203" pitchFamily="2" charset="-79"/>
              </a:rPr>
              <a:t>WAS A TURNING POINT IN DEVIL LORE</a:t>
            </a:r>
          </a:p>
          <a:p>
            <a:r>
              <a:rPr lang="en-US" sz="2400" b="1" dirty="0">
                <a:solidFill>
                  <a:srgbClr val="FF0000"/>
                </a:solidFill>
                <a:latin typeface="Baskerville Old Face" panose="02020602080505020303" pitchFamily="18" charset="0"/>
                <a:ea typeface="Calibri"/>
                <a:cs typeface="Aharoni" panose="02010803020104030203" pitchFamily="2" charset="-79"/>
              </a:rPr>
              <a:t>1. Skepticism about the material reality of the Devil increased. </a:t>
            </a:r>
          </a:p>
          <a:p>
            <a:r>
              <a:rPr lang="en-US" sz="2400" b="1" dirty="0">
                <a:solidFill>
                  <a:srgbClr val="FF0000"/>
                </a:solidFill>
                <a:latin typeface="Baskerville Old Face" panose="02020602080505020303" pitchFamily="18" charset="0"/>
                <a:ea typeface="Calibri"/>
                <a:cs typeface="Aharoni" panose="02010803020104030203" pitchFamily="2" charset="-79"/>
              </a:rPr>
              <a:t>2. Pacts with the Devil became more symbolic </a:t>
            </a:r>
          </a:p>
          <a:p>
            <a:r>
              <a:rPr lang="en-US" sz="2400" b="1" dirty="0">
                <a:solidFill>
                  <a:srgbClr val="FF0000"/>
                </a:solidFill>
                <a:latin typeface="Baskerville Old Face" panose="02020602080505020303" pitchFamily="18" charset="0"/>
                <a:ea typeface="Calibri"/>
                <a:cs typeface="Aharoni" panose="02010803020104030203" pitchFamily="2" charset="-79"/>
              </a:rPr>
              <a:t>    a. For example,  prodigious talent on the violin, a fiendishly      	       	difficult instrument to play well, symbolized the demonic. </a:t>
            </a:r>
          </a:p>
          <a:p>
            <a:r>
              <a:rPr lang="en-US" sz="2400" b="1" dirty="0">
                <a:solidFill>
                  <a:srgbClr val="FF0000"/>
                </a:solidFill>
                <a:latin typeface="Baskerville Old Face" panose="02020602080505020303" pitchFamily="18" charset="0"/>
                <a:ea typeface="Calibri"/>
                <a:cs typeface="Aharoni" panose="02010803020104030203" pitchFamily="2" charset="-79"/>
              </a:rPr>
              <a:t>    b. In the 18</a:t>
            </a:r>
            <a:r>
              <a:rPr lang="en-US" sz="2400" b="1" baseline="30000" dirty="0">
                <a:solidFill>
                  <a:srgbClr val="FF0000"/>
                </a:solidFill>
                <a:latin typeface="Baskerville Old Face" panose="02020602080505020303" pitchFamily="18" charset="0"/>
                <a:ea typeface="Calibri"/>
                <a:cs typeface="Aharoni" panose="02010803020104030203" pitchFamily="2" charset="-79"/>
              </a:rPr>
              <a:t>th</a:t>
            </a:r>
            <a:r>
              <a:rPr lang="en-US" sz="2400" b="1" dirty="0">
                <a:solidFill>
                  <a:srgbClr val="FF0000"/>
                </a:solidFill>
                <a:latin typeface="Baskerville Old Face" panose="02020602080505020303" pitchFamily="18" charset="0"/>
                <a:ea typeface="Calibri"/>
                <a:cs typeface="Aharoni" panose="02010803020104030203" pitchFamily="2" charset="-79"/>
              </a:rPr>
              <a:t> c, the violin itself became the devil’s instrument. </a:t>
            </a:r>
          </a:p>
          <a:p>
            <a:r>
              <a:rPr lang="en-US" sz="2400" b="1" dirty="0">
                <a:solidFill>
                  <a:srgbClr val="FF0000"/>
                </a:solidFill>
                <a:latin typeface="Baskerville Old Face" panose="02020602080505020303" pitchFamily="18" charset="0"/>
                <a:ea typeface="Calibri"/>
                <a:cs typeface="Aharoni" panose="02010803020104030203" pitchFamily="2" charset="-79"/>
              </a:rPr>
              <a:t>       (Instrumental music, “songs without words,” had long been 	         	condemned by the church.)</a:t>
            </a:r>
          </a:p>
        </p:txBody>
      </p:sp>
      <p:pic>
        <p:nvPicPr>
          <p:cNvPr id="4" name="Picture 3">
            <a:extLst>
              <a:ext uri="{FF2B5EF4-FFF2-40B4-BE49-F238E27FC236}">
                <a16:creationId xmlns:a16="http://schemas.microsoft.com/office/drawing/2014/main" id="{B2BF8BBB-3D4D-4A8C-A989-EC5D3F9B0A6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450" y="3886200"/>
            <a:ext cx="2495232" cy="2514600"/>
          </a:xfrm>
          <a:prstGeom prst="rect">
            <a:avLst/>
          </a:prstGeom>
          <a:ln w="28575">
            <a:solidFill>
              <a:srgbClr val="FF0000"/>
            </a:solidFill>
          </a:ln>
        </p:spPr>
      </p:pic>
      <p:pic>
        <p:nvPicPr>
          <p:cNvPr id="6" name="Picture 5">
            <a:extLst>
              <a:ext uri="{FF2B5EF4-FFF2-40B4-BE49-F238E27FC236}">
                <a16:creationId xmlns:a16="http://schemas.microsoft.com/office/drawing/2014/main" id="{2D639C67-FD92-4356-A9A0-38F4A34CEC8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55357" y="3931920"/>
            <a:ext cx="2758790" cy="2392680"/>
          </a:xfrm>
          <a:prstGeom prst="rect">
            <a:avLst/>
          </a:prstGeom>
          <a:ln w="38100">
            <a:solidFill>
              <a:schemeClr val="bg1"/>
            </a:solidFill>
          </a:ln>
        </p:spPr>
      </p:pic>
      <p:pic>
        <p:nvPicPr>
          <p:cNvPr id="8" name="Picture 7">
            <a:extLst>
              <a:ext uri="{FF2B5EF4-FFF2-40B4-BE49-F238E27FC236}">
                <a16:creationId xmlns:a16="http://schemas.microsoft.com/office/drawing/2014/main" id="{B208663B-10AC-4C2E-ADAF-C247019911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1870" y="3969670"/>
            <a:ext cx="2011680" cy="2354930"/>
          </a:xfrm>
          <a:prstGeom prst="rect">
            <a:avLst/>
          </a:prstGeom>
          <a:ln w="38100">
            <a:solidFill>
              <a:srgbClr val="FF0000"/>
            </a:solidFill>
          </a:ln>
        </p:spPr>
      </p:pic>
      <p:sp>
        <p:nvSpPr>
          <p:cNvPr id="10" name="Arrow: Right 9">
            <a:extLst>
              <a:ext uri="{FF2B5EF4-FFF2-40B4-BE49-F238E27FC236}">
                <a16:creationId xmlns:a16="http://schemas.microsoft.com/office/drawing/2014/main" id="{43C5DE20-E5C3-463F-B72C-FBCF92D50048}"/>
              </a:ext>
            </a:extLst>
          </p:cNvPr>
          <p:cNvSpPr/>
          <p:nvPr/>
        </p:nvSpPr>
        <p:spPr>
          <a:xfrm>
            <a:off x="2771615" y="4724401"/>
            <a:ext cx="640319" cy="549549"/>
          </a:xfrm>
          <a:prstGeom prst="rightArrow">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8ADB92C2-69D1-4D8C-B189-D37FCDEDDE18}"/>
              </a:ext>
            </a:extLst>
          </p:cNvPr>
          <p:cNvSpPr/>
          <p:nvPr/>
        </p:nvSpPr>
        <p:spPr>
          <a:xfrm>
            <a:off x="6342268" y="4816749"/>
            <a:ext cx="540010" cy="457201"/>
          </a:xfrm>
          <a:prstGeom prst="rightArrow">
            <a:avLst/>
          </a:prstGeom>
          <a:solidFill>
            <a:srgbClr val="FF0000"/>
          </a:solidFill>
          <a:ln>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7234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pic>
        <p:nvPicPr>
          <p:cNvPr id="2050" name="Picture 2" descr="http://t1.gstatic.com/images?q=tbn:ANd9GcSfdkv23jR_7kmc1uXOYnStiIgNPXYWKwTy_rdhifETsr-8b00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00" y="0"/>
            <a:ext cx="3810000" cy="6120868"/>
          </a:xfrm>
          <a:prstGeom prst="rect">
            <a:avLst/>
          </a:prstGeom>
          <a:noFill/>
          <a:ln w="28575">
            <a:solidFill>
              <a:srgbClr val="FF0000"/>
            </a:solidFill>
          </a:ln>
          <a:extLst>
            <a:ext uri="{909E8E84-426E-40DD-AFC4-6F175D3DCCD1}">
              <a14:hiddenFill xmlns:a14="http://schemas.microsoft.com/office/drawing/2010/main">
                <a:solidFill>
                  <a:srgbClr val="FFFFFF"/>
                </a:solidFill>
              </a14:hiddenFill>
            </a:ext>
          </a:extLst>
        </p:spPr>
      </p:pic>
      <p:pic>
        <p:nvPicPr>
          <p:cNvPr id="4" name="Paganini   Caprice no 13 (Jascha Heifetz).mp3">
            <a:hlinkClick r:id="" action="ppaction://media"/>
          </p:cNvPr>
          <p:cNvPicPr>
            <a:picLocks noChangeAspect="1"/>
          </p:cNvPicPr>
          <p:nvPr>
            <a:audioFile r:link="rId1"/>
            <p:extLst>
              <p:ext uri="{DAA4B4D4-6D71-4841-9C94-3DE7FCFB9230}">
                <p14:media xmlns:p14="http://schemas.microsoft.com/office/powerpoint/2010/main" r:embed="rId2">
                  <p14:trim end="34720.825"/>
                </p14:media>
              </p:ext>
            </p:extLst>
          </p:nvPr>
        </p:nvPicPr>
        <p:blipFill>
          <a:blip r:embed="rId6"/>
          <a:stretch>
            <a:fillRect/>
          </a:stretch>
        </p:blipFill>
        <p:spPr>
          <a:xfrm>
            <a:off x="8213324" y="6120868"/>
            <a:ext cx="609600" cy="609600"/>
          </a:xfrm>
          <a:prstGeom prst="rect">
            <a:avLst/>
          </a:prstGeom>
        </p:spPr>
      </p:pic>
      <p:sp>
        <p:nvSpPr>
          <p:cNvPr id="2" name="Rectangle 1"/>
          <p:cNvSpPr/>
          <p:nvPr/>
        </p:nvSpPr>
        <p:spPr>
          <a:xfrm>
            <a:off x="4114800" y="0"/>
            <a:ext cx="4343400" cy="6463308"/>
          </a:xfrm>
          <a:prstGeom prst="rect">
            <a:avLst/>
          </a:prstGeom>
          <a:solidFill>
            <a:schemeClr val="tx1"/>
          </a:solidFill>
          <a:ln w="38100">
            <a:solidFill>
              <a:srgbClr val="FF0000"/>
            </a:solidFill>
          </a:ln>
        </p:spPr>
        <p:txBody>
          <a:bodyPr wrap="square">
            <a:spAutoFit/>
          </a:bodyPr>
          <a:lstStyle/>
          <a:p>
            <a:pPr algn="ctr"/>
            <a:r>
              <a:rPr lang="en-US" b="1" i="1" dirty="0">
                <a:solidFill>
                  <a:srgbClr val="FF0000"/>
                </a:solidFill>
                <a:latin typeface="Baskerville Old Face" panose="02020602080505020303" pitchFamily="18" charset="0"/>
                <a:ea typeface="Calibri"/>
                <a:cs typeface="Times New Roman"/>
              </a:rPr>
              <a:t>7. NICOLO PAGANINI</a:t>
            </a:r>
          </a:p>
          <a:p>
            <a:pPr marL="342900" indent="-342900">
              <a:buFont typeface="Arial" panose="020B0604020202020204" pitchFamily="34" charset="0"/>
              <a:buChar char="•"/>
            </a:pPr>
            <a:r>
              <a:rPr lang="en-US" b="1" dirty="0">
                <a:solidFill>
                  <a:srgbClr val="FF0000"/>
                </a:solidFill>
                <a:latin typeface="Baskerville Old Face" panose="02020602080505020303" pitchFamily="18" charset="0"/>
                <a:ea typeface="Calibri"/>
                <a:cs typeface="Times New Roman"/>
              </a:rPr>
              <a:t>An Italian composer and violinist, Paganini was called “The Devil’s Son” and “Witch’s Brat” because of his </a:t>
            </a:r>
            <a:r>
              <a:rPr lang="en-US" b="1" i="1" dirty="0">
                <a:solidFill>
                  <a:srgbClr val="FF0000"/>
                </a:solidFill>
                <a:latin typeface="Baskerville Old Face" panose="02020602080505020303" pitchFamily="18" charset="0"/>
                <a:ea typeface="Calibri"/>
                <a:cs typeface="Times New Roman"/>
              </a:rPr>
              <a:t>demonic</a:t>
            </a:r>
            <a:r>
              <a:rPr lang="en-US" b="1" dirty="0">
                <a:solidFill>
                  <a:srgbClr val="FF0000"/>
                </a:solidFill>
                <a:latin typeface="Baskerville Old Face" panose="02020602080505020303" pitchFamily="18" charset="0"/>
                <a:ea typeface="Calibri"/>
                <a:cs typeface="Times New Roman"/>
              </a:rPr>
              <a:t> violin virtuosity. </a:t>
            </a:r>
          </a:p>
          <a:p>
            <a:pPr marL="342900" indent="-342900">
              <a:buFont typeface="Arial" panose="020B0604020202020204" pitchFamily="34" charset="0"/>
              <a:buChar char="•"/>
            </a:pPr>
            <a:endParaRPr lang="en-US" b="1" dirty="0">
              <a:solidFill>
                <a:srgbClr val="FF0000"/>
              </a:solidFill>
              <a:latin typeface="Baskerville Old Face" panose="02020602080505020303" pitchFamily="18" charset="0"/>
              <a:ea typeface="Calibri"/>
              <a:cs typeface="Times New Roman"/>
            </a:endParaRPr>
          </a:p>
          <a:p>
            <a:pPr marL="342900" indent="-342900">
              <a:buFont typeface="Arial" panose="020B0604020202020204" pitchFamily="34" charset="0"/>
              <a:buChar char="•"/>
            </a:pPr>
            <a:r>
              <a:rPr lang="en-US" b="1" dirty="0">
                <a:solidFill>
                  <a:srgbClr val="FF0000"/>
                </a:solidFill>
                <a:latin typeface="Baskerville Old Face" panose="02020602080505020303" pitchFamily="18" charset="0"/>
                <a:ea typeface="Calibri"/>
                <a:cs typeface="Times New Roman"/>
              </a:rPr>
              <a:t>Audiences thought he had made a pact with the devil to be able to perform his supernatural displays of technique. </a:t>
            </a:r>
          </a:p>
          <a:p>
            <a:pPr marL="342900" indent="-342900">
              <a:buFont typeface="Arial" panose="020B0604020202020204" pitchFamily="34" charset="0"/>
              <a:buChar char="•"/>
            </a:pPr>
            <a:endParaRPr lang="en-US" b="1" dirty="0">
              <a:solidFill>
                <a:srgbClr val="FF0000"/>
              </a:solidFill>
              <a:latin typeface="Baskerville Old Face" panose="02020602080505020303" pitchFamily="18" charset="0"/>
              <a:ea typeface="Calibri"/>
              <a:cs typeface="Times New Roman"/>
            </a:endParaRPr>
          </a:p>
          <a:p>
            <a:pPr marL="342900" indent="-342900">
              <a:buFont typeface="Arial" panose="020B0604020202020204" pitchFamily="34" charset="0"/>
              <a:buChar char="•"/>
            </a:pPr>
            <a:r>
              <a:rPr lang="en-US" b="1" dirty="0">
                <a:solidFill>
                  <a:srgbClr val="FF0000"/>
                </a:solidFill>
                <a:latin typeface="Baskerville Old Face" panose="02020602080505020303" pitchFamily="18" charset="0"/>
                <a:ea typeface="Calibri"/>
                <a:cs typeface="Times New Roman"/>
              </a:rPr>
              <a:t>Paganini’s appearance (the result of several serious illnesses) only enhanced his demonic aspect. </a:t>
            </a:r>
          </a:p>
          <a:p>
            <a:pPr marL="342900" indent="-342900">
              <a:buFont typeface="Arial" panose="020B0604020202020204" pitchFamily="34" charset="0"/>
              <a:buChar char="•"/>
            </a:pPr>
            <a:endParaRPr lang="en-US" b="1" dirty="0">
              <a:solidFill>
                <a:srgbClr val="FF0000"/>
              </a:solidFill>
              <a:latin typeface="Baskerville Old Face" panose="02020602080505020303" pitchFamily="18" charset="0"/>
              <a:ea typeface="Calibri"/>
              <a:cs typeface="Times New Roman"/>
            </a:endParaRPr>
          </a:p>
          <a:p>
            <a:pPr marL="342900" indent="-342900">
              <a:buFont typeface="Arial" panose="020B0604020202020204" pitchFamily="34" charset="0"/>
              <a:buChar char="•"/>
            </a:pPr>
            <a:r>
              <a:rPr lang="en-US" b="1" dirty="0">
                <a:solidFill>
                  <a:srgbClr val="FF0000"/>
                </a:solidFill>
                <a:latin typeface="Baskerville Old Face" panose="02020602080505020303" pitchFamily="18" charset="0"/>
                <a:ea typeface="Calibri"/>
                <a:cs typeface="Times New Roman"/>
              </a:rPr>
              <a:t>Paganini ‘s most difficult work for violin, the “24 Caprices,”  was his claim to fame and became the gold standard for proof of violin virtuosity still in force today. </a:t>
            </a:r>
          </a:p>
          <a:p>
            <a:pPr marL="342900" indent="-342900">
              <a:buFont typeface="Arial" panose="020B0604020202020204" pitchFamily="34" charset="0"/>
              <a:buChar char="•"/>
            </a:pPr>
            <a:endParaRPr lang="en-US" b="1" dirty="0">
              <a:solidFill>
                <a:srgbClr val="FF0000"/>
              </a:solidFill>
              <a:latin typeface="Baskerville Old Face" panose="02020602080505020303" pitchFamily="18" charset="0"/>
              <a:ea typeface="Calibri"/>
              <a:cs typeface="Times New Roman"/>
            </a:endParaRPr>
          </a:p>
          <a:p>
            <a:pPr marL="342900" indent="-342900">
              <a:buFont typeface="Arial" panose="020B0604020202020204" pitchFamily="34" charset="0"/>
              <a:buChar char="•"/>
            </a:pPr>
            <a:r>
              <a:rPr lang="en-US" b="1" dirty="0">
                <a:solidFill>
                  <a:srgbClr val="FF0000"/>
                </a:solidFill>
                <a:latin typeface="Baskerville Old Face" panose="02020602080505020303" pitchFamily="18" charset="0"/>
                <a:ea typeface="Calibri"/>
                <a:cs typeface="Times New Roman"/>
              </a:rPr>
              <a:t>Here is Caprice No. 13, nicknamed the “Devil’s Laughter”, played by Jascha Heifetz, widely considered a direct virtuosic heir of Paganini.</a:t>
            </a:r>
            <a:endParaRPr lang="en-US" b="1" dirty="0">
              <a:solidFill>
                <a:srgbClr val="FF0000"/>
              </a:solidFill>
              <a:latin typeface="Baskerville Old Face" panose="02020602080505020303" pitchFamily="18" charset="0"/>
            </a:endParaRPr>
          </a:p>
        </p:txBody>
      </p:sp>
      <p:sp>
        <p:nvSpPr>
          <p:cNvPr id="3" name="TextBox 2">
            <a:extLst>
              <a:ext uri="{FF2B5EF4-FFF2-40B4-BE49-F238E27FC236}">
                <a16:creationId xmlns:a16="http://schemas.microsoft.com/office/drawing/2014/main" id="{B6C398E1-DFBC-43BD-BD62-9CF7B1CDC9AE}"/>
              </a:ext>
            </a:extLst>
          </p:cNvPr>
          <p:cNvSpPr txBox="1"/>
          <p:nvPr/>
        </p:nvSpPr>
        <p:spPr>
          <a:xfrm>
            <a:off x="351557" y="6241002"/>
            <a:ext cx="3398519" cy="369332"/>
          </a:xfrm>
          <a:prstGeom prst="rect">
            <a:avLst/>
          </a:prstGeom>
          <a:solidFill>
            <a:schemeClr val="tx1"/>
          </a:solidFill>
          <a:ln w="28575">
            <a:solidFill>
              <a:srgbClr val="FF0000"/>
            </a:solidFill>
          </a:ln>
        </p:spPr>
        <p:txBody>
          <a:bodyPr wrap="square" rtlCol="0">
            <a:spAutoFit/>
          </a:bodyPr>
          <a:lstStyle/>
          <a:p>
            <a:r>
              <a:rPr lang="en-US" sz="1800" b="1" dirty="0">
                <a:solidFill>
                  <a:srgbClr val="FF0000"/>
                </a:solidFill>
              </a:rPr>
              <a:t>  </a:t>
            </a:r>
            <a:r>
              <a:rPr lang="en-US" sz="1800" b="1" dirty="0">
                <a:solidFill>
                  <a:srgbClr val="FF0000"/>
                </a:solidFill>
                <a:latin typeface="Baskerville Old Face" panose="02020602080505020303" pitchFamily="18" charset="0"/>
              </a:rPr>
              <a:t>Nicolo Paganini   1782-1840</a:t>
            </a:r>
            <a:endParaRPr lang="en-US" dirty="0">
              <a:solidFill>
                <a:srgbClr val="FF0000"/>
              </a:solidFill>
              <a:latin typeface="Baskerville Old Face" panose="02020602080505020303" pitchFamily="18" charset="0"/>
            </a:endParaRPr>
          </a:p>
        </p:txBody>
      </p:sp>
    </p:spTree>
    <p:extLst>
      <p:ext uri="{BB962C8B-B14F-4D97-AF65-F5344CB8AC3E}">
        <p14:creationId xmlns:p14="http://schemas.microsoft.com/office/powerpoint/2010/main" val="9843851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99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pic>
        <p:nvPicPr>
          <p:cNvPr id="1026" name="Picture 2" descr="http://cps-static.rovicorp.com/3/JPG_250/MI0000/393/MI0000393157.jpg?partner=allrovi.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921474"/>
            <a:ext cx="5562600" cy="4860326"/>
          </a:xfrm>
          <a:prstGeom prst="rect">
            <a:avLst/>
          </a:prstGeom>
          <a:solidFill>
            <a:srgbClr val="FF0000"/>
          </a:solidFill>
          <a:ln>
            <a:solidFill>
              <a:srgbClr val="FF0000"/>
            </a:solidFill>
          </a:ln>
        </p:spPr>
      </p:pic>
      <p:sp>
        <p:nvSpPr>
          <p:cNvPr id="2" name="Rectangle 1"/>
          <p:cNvSpPr/>
          <p:nvPr/>
        </p:nvSpPr>
        <p:spPr>
          <a:xfrm>
            <a:off x="495300" y="152400"/>
            <a:ext cx="8153400" cy="1472583"/>
          </a:xfrm>
          <a:prstGeom prst="rect">
            <a:avLst/>
          </a:prstGeom>
          <a:solidFill>
            <a:schemeClr val="tx1"/>
          </a:solidFill>
          <a:ln>
            <a:solidFill>
              <a:srgbClr val="FF0000"/>
            </a:solidFill>
          </a:ln>
        </p:spPr>
        <p:style>
          <a:lnRef idx="0">
            <a:schemeClr val="accent2"/>
          </a:lnRef>
          <a:fillRef idx="3">
            <a:schemeClr val="accent2"/>
          </a:fillRef>
          <a:effectRef idx="3">
            <a:schemeClr val="accent2"/>
          </a:effectRef>
          <a:fontRef idx="minor">
            <a:schemeClr val="lt1"/>
          </a:fontRef>
        </p:style>
        <p:txBody>
          <a:bodyPr wrap="square">
            <a:spAutoFit/>
          </a:bodyPr>
          <a:lstStyle/>
          <a:p>
            <a:pPr>
              <a:lnSpc>
                <a:spcPct val="115000"/>
              </a:lnSpc>
              <a:spcAft>
                <a:spcPts val="1000"/>
              </a:spcAft>
            </a:pPr>
            <a:r>
              <a:rPr lang="en-US" sz="2400" b="1" dirty="0">
                <a:solidFill>
                  <a:srgbClr val="FF0000"/>
                </a:solidFill>
                <a:latin typeface="Baskerville Old Face" panose="02020602080505020303" pitchFamily="18" charset="0"/>
                <a:ea typeface="Calibri"/>
                <a:cs typeface="Times New Roman"/>
              </a:rPr>
              <a:t> </a:t>
            </a:r>
            <a:r>
              <a:rPr lang="en-US" sz="2400" b="1" i="1" dirty="0">
                <a:solidFill>
                  <a:srgbClr val="FF0000"/>
                </a:solidFill>
                <a:latin typeface="Baskerville Old Face" panose="02020602080505020303" pitchFamily="18" charset="0"/>
                <a:ea typeface="Calibri"/>
                <a:cs typeface="Times New Roman"/>
              </a:rPr>
              <a:t>8. THE STYLE OF JAZZ KNOWN AS THE BLUES. </a:t>
            </a:r>
            <a:r>
              <a:rPr lang="en-US" sz="2400" b="1" dirty="0">
                <a:solidFill>
                  <a:srgbClr val="FF0000"/>
                </a:solidFill>
                <a:latin typeface="Baskerville Old Face" panose="02020602080505020303" pitchFamily="18" charset="0"/>
                <a:ea typeface="Calibri"/>
                <a:cs typeface="Times New Roman"/>
              </a:rPr>
              <a:t>Late 	19</a:t>
            </a:r>
            <a:r>
              <a:rPr lang="en-US" sz="2400" b="1" baseline="30000" dirty="0">
                <a:solidFill>
                  <a:srgbClr val="FF0000"/>
                </a:solidFill>
                <a:latin typeface="Baskerville Old Face" panose="02020602080505020303" pitchFamily="18" charset="0"/>
                <a:ea typeface="Calibri"/>
                <a:cs typeface="Times New Roman"/>
              </a:rPr>
              <a:t>th</a:t>
            </a:r>
            <a:r>
              <a:rPr lang="en-US" sz="2400" b="1" dirty="0">
                <a:solidFill>
                  <a:srgbClr val="FF0000"/>
                </a:solidFill>
                <a:latin typeface="Baskerville Old Face" panose="02020602080505020303" pitchFamily="18" charset="0"/>
                <a:ea typeface="Calibri"/>
                <a:cs typeface="Times New Roman"/>
              </a:rPr>
              <a:t>/early 20</a:t>
            </a:r>
            <a:r>
              <a:rPr lang="en-US" sz="2400" b="1" baseline="30000" dirty="0">
                <a:solidFill>
                  <a:srgbClr val="FF0000"/>
                </a:solidFill>
                <a:latin typeface="Baskerville Old Face" panose="02020602080505020303" pitchFamily="18" charset="0"/>
                <a:ea typeface="Calibri"/>
                <a:cs typeface="Times New Roman"/>
              </a:rPr>
              <a:t>th</a:t>
            </a:r>
            <a:r>
              <a:rPr lang="en-US" sz="2400" b="1" dirty="0">
                <a:solidFill>
                  <a:srgbClr val="FF0000"/>
                </a:solidFill>
                <a:latin typeface="Baskerville Old Face" panose="02020602080505020303" pitchFamily="18" charset="0"/>
                <a:ea typeface="Calibri"/>
                <a:cs typeface="Times New Roman"/>
              </a:rPr>
              <a:t> century America  </a:t>
            </a:r>
          </a:p>
          <a:p>
            <a:pPr>
              <a:lnSpc>
                <a:spcPct val="115000"/>
              </a:lnSpc>
              <a:spcAft>
                <a:spcPts val="1000"/>
              </a:spcAft>
            </a:pPr>
            <a:r>
              <a:rPr lang="en-US" sz="2400" b="1" i="1" dirty="0">
                <a:solidFill>
                  <a:srgbClr val="FF0000"/>
                </a:solidFill>
                <a:latin typeface="Baskerville Old Face" panose="02020602080505020303" pitchFamily="18" charset="0"/>
                <a:ea typeface="Calibri"/>
                <a:cs typeface="Times New Roman"/>
              </a:rPr>
              <a:t>	</a:t>
            </a:r>
            <a:r>
              <a:rPr lang="en-US" sz="2400" b="1" dirty="0">
                <a:solidFill>
                  <a:srgbClr val="FF0000"/>
                </a:solidFill>
                <a:latin typeface="Baskerville Old Face" panose="02020602080505020303" pitchFamily="18" charset="0"/>
                <a:ea typeface="Calibri"/>
                <a:cs typeface="Times New Roman"/>
              </a:rPr>
              <a:t>FROM ITS INCEPTION, JAZZ WAS CALLED </a:t>
            </a:r>
            <a:endParaRPr lang="en-US" sz="2400" b="1" dirty="0">
              <a:solidFill>
                <a:srgbClr val="FF0000"/>
              </a:solidFill>
              <a:latin typeface="Baskerville Old Face" panose="02020602080505020303" pitchFamily="18" charset="0"/>
            </a:endParaRPr>
          </a:p>
        </p:txBody>
      </p:sp>
    </p:spTree>
    <p:extLst>
      <p:ext uri="{BB962C8B-B14F-4D97-AF65-F5344CB8AC3E}">
        <p14:creationId xmlns:p14="http://schemas.microsoft.com/office/powerpoint/2010/main" val="32715676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3" name="TextBox 2"/>
          <p:cNvSpPr txBox="1"/>
          <p:nvPr/>
        </p:nvSpPr>
        <p:spPr>
          <a:xfrm>
            <a:off x="342900" y="6248400"/>
            <a:ext cx="5257800" cy="461665"/>
          </a:xfrm>
          <a:prstGeom prst="rect">
            <a:avLst/>
          </a:prstGeom>
          <a:solidFill>
            <a:schemeClr val="tx1"/>
          </a:solidFill>
          <a:ln w="38100">
            <a:solidFill>
              <a:srgbClr val="FF0000"/>
            </a:solidFill>
          </a:ln>
        </p:spPr>
        <p:txBody>
          <a:bodyPr wrap="square" rtlCol="0" anchor="ctr" anchorCtr="0">
            <a:spAutoFit/>
          </a:bodyPr>
          <a:lstStyle/>
          <a:p>
            <a:r>
              <a:rPr lang="en-US" sz="2400" b="1" i="1" dirty="0">
                <a:solidFill>
                  <a:srgbClr val="FF0000"/>
                </a:solidFill>
                <a:latin typeface="Baskerville Old Face" panose="02020602080505020303" pitchFamily="18" charset="0"/>
              </a:rPr>
              <a:t>8. ROBERT JOHNSON (1911-1938)</a:t>
            </a:r>
          </a:p>
        </p:txBody>
      </p:sp>
      <p:pic>
        <p:nvPicPr>
          <p:cNvPr id="4" name="Picture 3" descr="Robert Johnson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100" y="102923"/>
            <a:ext cx="5867400" cy="5943601"/>
          </a:xfrm>
          <a:prstGeom prst="rect">
            <a:avLst/>
          </a:prstGeom>
          <a:noFill/>
          <a:ln w="38100">
            <a:solidFill>
              <a:srgbClr val="FF0000"/>
            </a:solidFill>
          </a:ln>
        </p:spPr>
      </p:pic>
      <p:sp>
        <p:nvSpPr>
          <p:cNvPr id="2" name="Rectangle 1"/>
          <p:cNvSpPr/>
          <p:nvPr/>
        </p:nvSpPr>
        <p:spPr>
          <a:xfrm>
            <a:off x="5981700" y="0"/>
            <a:ext cx="3124200" cy="6863417"/>
          </a:xfrm>
          <a:prstGeom prst="rect">
            <a:avLst/>
          </a:prstGeom>
          <a:solidFill>
            <a:schemeClr val="tx1"/>
          </a:solidFill>
          <a:ln w="38100">
            <a:solidFill>
              <a:srgbClr val="FF0000"/>
            </a:solidFill>
          </a:ln>
        </p:spPr>
        <p:txBody>
          <a:bodyPr wrap="square">
            <a:spAutoFit/>
          </a:bodyPr>
          <a:lstStyle/>
          <a:p>
            <a:r>
              <a:rPr lang="en-US" b="1" dirty="0">
                <a:solidFill>
                  <a:srgbClr val="FF0000"/>
                </a:solidFill>
              </a:rPr>
              <a:t> </a:t>
            </a:r>
            <a:r>
              <a:rPr lang="en-US" sz="2000" b="1" i="1" dirty="0">
                <a:solidFill>
                  <a:srgbClr val="FF0000"/>
                </a:solidFill>
                <a:latin typeface="Baskerville Old Face" panose="02020602080505020303" pitchFamily="18" charset="0"/>
              </a:rPr>
              <a:t>ROBERT JOHNSON </a:t>
            </a:r>
            <a:r>
              <a:rPr lang="en-US" sz="2000" b="1" dirty="0">
                <a:solidFill>
                  <a:srgbClr val="FF0000"/>
                </a:solidFill>
                <a:latin typeface="Baskerville Old Face" panose="02020602080505020303" pitchFamily="18" charset="0"/>
              </a:rPr>
              <a:t>was</a:t>
            </a:r>
            <a:endParaRPr lang="en-US" sz="2000" dirty="0">
              <a:solidFill>
                <a:srgbClr val="FF0000"/>
              </a:solidFill>
              <a:latin typeface="Baskerville Old Face" panose="02020602080505020303" pitchFamily="18" charset="0"/>
            </a:endParaRPr>
          </a:p>
          <a:p>
            <a:r>
              <a:rPr lang="en-US" sz="2000" b="1" dirty="0">
                <a:solidFill>
                  <a:srgbClr val="FF0000"/>
                </a:solidFill>
                <a:latin typeface="Baskerville Old Face" panose="02020602080505020303" pitchFamily="18" charset="0"/>
              </a:rPr>
              <a:t> a legendary American Blues musician, who was said to have made a pact with the devil. </a:t>
            </a:r>
          </a:p>
          <a:p>
            <a:r>
              <a:rPr lang="en-US" sz="2000" b="1" dirty="0">
                <a:solidFill>
                  <a:srgbClr val="FF0000"/>
                </a:solidFill>
                <a:latin typeface="Baskerville Old Face" panose="02020602080505020303" pitchFamily="18" charset="0"/>
              </a:rPr>
              <a:t> </a:t>
            </a:r>
          </a:p>
          <a:p>
            <a:r>
              <a:rPr lang="en-US" sz="2000" b="1" dirty="0">
                <a:solidFill>
                  <a:srgbClr val="FF0000"/>
                </a:solidFill>
                <a:latin typeface="Baskerville Old Face" panose="02020602080505020303" pitchFamily="18" charset="0"/>
              </a:rPr>
              <a:t> Desiring to be great at guitar, Johnson was rumored to have met the devil at a crossroads (traditionally, the locus for conjuring the devil).  There, the devil tuned his guitar and gave him mastery over the instrument.  </a:t>
            </a:r>
          </a:p>
          <a:p>
            <a:endParaRPr lang="en-US" sz="2000" b="1" dirty="0">
              <a:solidFill>
                <a:srgbClr val="FF0000"/>
              </a:solidFill>
              <a:latin typeface="Baskerville Old Face" panose="02020602080505020303" pitchFamily="18" charset="0"/>
            </a:endParaRPr>
          </a:p>
          <a:p>
            <a:r>
              <a:rPr lang="en-US" sz="2000" b="1" dirty="0">
                <a:solidFill>
                  <a:srgbClr val="FF0000"/>
                </a:solidFill>
                <a:latin typeface="Baskerville Old Face" panose="02020602080505020303" pitchFamily="18" charset="0"/>
              </a:rPr>
              <a:t>Johnson encouraged the rumors by hinting that he had made a deal with the Prince of Darkness. </a:t>
            </a:r>
          </a:p>
          <a:p>
            <a:r>
              <a:rPr lang="en-US" sz="2000" b="1" dirty="0">
                <a:solidFill>
                  <a:srgbClr val="FF0000"/>
                </a:solidFill>
                <a:latin typeface="Baskerville Old Face" panose="02020602080505020303" pitchFamily="18" charset="0"/>
              </a:rPr>
              <a:t> Now we hear Robert Johnson singing “The Crossroad Blues.”</a:t>
            </a:r>
          </a:p>
        </p:txBody>
      </p:sp>
    </p:spTree>
    <p:extLst>
      <p:ext uri="{BB962C8B-B14F-4D97-AF65-F5344CB8AC3E}">
        <p14:creationId xmlns:p14="http://schemas.microsoft.com/office/powerpoint/2010/main" val="4059018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extBox 1"/>
          <p:cNvSpPr txBox="1"/>
          <p:nvPr/>
        </p:nvSpPr>
        <p:spPr>
          <a:xfrm>
            <a:off x="2467647" y="195933"/>
            <a:ext cx="4464437" cy="6155531"/>
          </a:xfrm>
          <a:prstGeom prst="rect">
            <a:avLst/>
          </a:prstGeom>
          <a:solidFill>
            <a:schemeClr val="tx1"/>
          </a:solidFill>
          <a:ln>
            <a:solidFill>
              <a:srgbClr val="FF0000"/>
            </a:solidFill>
          </a:ln>
        </p:spPr>
        <p:style>
          <a:lnRef idx="3">
            <a:schemeClr val="lt1"/>
          </a:lnRef>
          <a:fillRef idx="1">
            <a:schemeClr val="accent2"/>
          </a:fillRef>
          <a:effectRef idx="1">
            <a:schemeClr val="accent2"/>
          </a:effectRef>
          <a:fontRef idx="minor">
            <a:schemeClr val="lt1"/>
          </a:fontRef>
        </p:style>
        <p:txBody>
          <a:bodyPr wrap="square" rtlCol="0">
            <a:spAutoFit/>
          </a:bodyPr>
          <a:lstStyle/>
          <a:p>
            <a:pPr algn="ctr"/>
            <a:r>
              <a:rPr lang="en-US" sz="2000" b="1" dirty="0">
                <a:solidFill>
                  <a:srgbClr val="FF0000"/>
                </a:solidFill>
                <a:latin typeface="Baskerville Old Face" panose="02020602080505020303" pitchFamily="18" charset="0"/>
              </a:rPr>
              <a:t>I. </a:t>
            </a:r>
            <a:r>
              <a:rPr lang="en-US" sz="2000" b="1" u="sng" dirty="0">
                <a:solidFill>
                  <a:srgbClr val="FF0000"/>
                </a:solidFill>
                <a:latin typeface="Baskerville Old Face" panose="02020602080505020303" pitchFamily="18" charset="0"/>
              </a:rPr>
              <a:t>PACTING WITH THE DEVIL THROUGHOUT HISTORY</a:t>
            </a:r>
          </a:p>
          <a:p>
            <a:endParaRPr lang="en-US" b="1" u="sng" dirty="0">
              <a:solidFill>
                <a:srgbClr val="FF0000"/>
              </a:solidFill>
              <a:latin typeface="Baskerville Old Face" panose="02020602080505020303" pitchFamily="18" charset="0"/>
            </a:endParaRPr>
          </a:p>
          <a:p>
            <a:pPr algn="ctr"/>
            <a:r>
              <a:rPr lang="en-US" sz="2400" b="1" dirty="0">
                <a:solidFill>
                  <a:srgbClr val="FF0000"/>
                </a:solidFill>
                <a:latin typeface="Baskerville Old Face" panose="02020602080505020303" pitchFamily="18" charset="0"/>
              </a:rPr>
              <a:t>This course tells the story of a man, named Faust, who made a pact with the devil. </a:t>
            </a:r>
          </a:p>
          <a:p>
            <a:pPr algn="ctr"/>
            <a:r>
              <a:rPr lang="en-US" sz="2400" b="1" u="sng" dirty="0">
                <a:solidFill>
                  <a:srgbClr val="FF0000"/>
                </a:solidFill>
                <a:latin typeface="Baskerville Old Face" panose="02020602080505020303" pitchFamily="18" charset="0"/>
              </a:rPr>
              <a:t>Johannes Faust </a:t>
            </a:r>
            <a:r>
              <a:rPr lang="en-US" sz="2400" b="1" dirty="0">
                <a:solidFill>
                  <a:srgbClr val="FF0000"/>
                </a:solidFill>
                <a:latin typeface="Baskerville Old Face" panose="02020602080505020303" pitchFamily="18" charset="0"/>
              </a:rPr>
              <a:t>was a real person; he lived in Germany in the 16</a:t>
            </a:r>
            <a:r>
              <a:rPr lang="en-US" sz="2400" b="1" baseline="30000" dirty="0">
                <a:solidFill>
                  <a:srgbClr val="FF0000"/>
                </a:solidFill>
                <a:latin typeface="Baskerville Old Face" panose="02020602080505020303" pitchFamily="18" charset="0"/>
              </a:rPr>
              <a:t>th</a:t>
            </a:r>
            <a:r>
              <a:rPr lang="en-US" sz="2400" b="1" dirty="0">
                <a:solidFill>
                  <a:srgbClr val="FF0000"/>
                </a:solidFill>
                <a:latin typeface="Baskerville Old Face" panose="02020602080505020303" pitchFamily="18" charset="0"/>
              </a:rPr>
              <a:t> c. Legends and tales about Faust ultimately overshadowed the known facts of his life.</a:t>
            </a:r>
          </a:p>
          <a:p>
            <a:pPr algn="ctr"/>
            <a:r>
              <a:rPr lang="en-US" sz="2400" b="1" dirty="0">
                <a:solidFill>
                  <a:srgbClr val="FF0000"/>
                </a:solidFill>
                <a:latin typeface="Baskerville Old Face" panose="02020602080505020303" pitchFamily="18" charset="0"/>
              </a:rPr>
              <a:t>Faust’s  story has inspired countless literary works, paintings, operas, songs, sculptures and other cultural monuments all over the world. Some of them are pictured on this and the next slide. </a:t>
            </a:r>
          </a:p>
        </p:txBody>
      </p:sp>
      <p:pic>
        <p:nvPicPr>
          <p:cNvPr id="15" name="Picture 14">
            <a:extLst>
              <a:ext uri="{FF2B5EF4-FFF2-40B4-BE49-F238E27FC236}">
                <a16:creationId xmlns:a16="http://schemas.microsoft.com/office/drawing/2014/main" id="{FBED9821-1E1D-4D70-93CF-E1839666F58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3298" y="3549677"/>
            <a:ext cx="2185156" cy="2752532"/>
          </a:xfrm>
          <a:prstGeom prst="rect">
            <a:avLst/>
          </a:prstGeom>
          <a:ln w="28575">
            <a:solidFill>
              <a:srgbClr val="FF0000"/>
            </a:solidFill>
          </a:ln>
        </p:spPr>
      </p:pic>
      <p:pic>
        <p:nvPicPr>
          <p:cNvPr id="17" name="Picture 16">
            <a:extLst>
              <a:ext uri="{FF2B5EF4-FFF2-40B4-BE49-F238E27FC236}">
                <a16:creationId xmlns:a16="http://schemas.microsoft.com/office/drawing/2014/main" id="{8CC2A7B9-B94E-4744-910E-2E8400D661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69166" y="130168"/>
            <a:ext cx="2004975" cy="3017520"/>
          </a:xfrm>
          <a:prstGeom prst="rect">
            <a:avLst/>
          </a:prstGeom>
          <a:ln w="28575">
            <a:solidFill>
              <a:srgbClr val="FF0000"/>
            </a:solidFill>
          </a:ln>
        </p:spPr>
      </p:pic>
      <p:pic>
        <p:nvPicPr>
          <p:cNvPr id="19" name="Picture 18">
            <a:extLst>
              <a:ext uri="{FF2B5EF4-FFF2-40B4-BE49-F238E27FC236}">
                <a16:creationId xmlns:a16="http://schemas.microsoft.com/office/drawing/2014/main" id="{847B9AC5-61AE-4DB4-A1BB-7DBCB8B8AA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81432" y="3584377"/>
            <a:ext cx="2008022" cy="2750479"/>
          </a:xfrm>
          <a:prstGeom prst="rect">
            <a:avLst/>
          </a:prstGeom>
          <a:ln w="28575">
            <a:solidFill>
              <a:srgbClr val="FF0000"/>
            </a:solidFill>
          </a:ln>
        </p:spPr>
      </p:pic>
      <p:pic>
        <p:nvPicPr>
          <p:cNvPr id="21" name="Picture 20">
            <a:extLst>
              <a:ext uri="{FF2B5EF4-FFF2-40B4-BE49-F238E27FC236}">
                <a16:creationId xmlns:a16="http://schemas.microsoft.com/office/drawing/2014/main" id="{D7EB351D-C7F9-4C06-A3BA-B281B132DF7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1514" y="160176"/>
            <a:ext cx="2088725" cy="3017520"/>
          </a:xfrm>
          <a:prstGeom prst="rect">
            <a:avLst/>
          </a:prstGeom>
          <a:ln w="28575">
            <a:solidFill>
              <a:srgbClr val="FF0000"/>
            </a:solidFill>
          </a:ln>
        </p:spPr>
      </p:pic>
      <p:sp>
        <p:nvSpPr>
          <p:cNvPr id="3" name="TextBox 2"/>
          <p:cNvSpPr txBox="1"/>
          <p:nvPr/>
        </p:nvSpPr>
        <p:spPr>
          <a:xfrm>
            <a:off x="93556" y="6357150"/>
            <a:ext cx="2374368" cy="307777"/>
          </a:xfrm>
          <a:prstGeom prst="rect">
            <a:avLst/>
          </a:prstGeom>
          <a:solidFill>
            <a:schemeClr val="tx1"/>
          </a:solidFill>
          <a:ln>
            <a:noFill/>
          </a:ln>
        </p:spPr>
        <p:txBody>
          <a:bodyPr wrap="none" rtlCol="0">
            <a:spAutoFit/>
          </a:bodyPr>
          <a:lstStyle/>
          <a:p>
            <a:r>
              <a:rPr lang="en-US" sz="1400" b="1" dirty="0">
                <a:solidFill>
                  <a:srgbClr val="FF0000"/>
                </a:solidFill>
                <a:latin typeface="Baskerville Old Face" panose="02020602080505020303" pitchFamily="18" charset="0"/>
              </a:rPr>
              <a:t>Emil Nolde: Faust &amp; Mephisto</a:t>
            </a:r>
          </a:p>
        </p:txBody>
      </p:sp>
      <p:sp>
        <p:nvSpPr>
          <p:cNvPr id="4" name="TextBox 3"/>
          <p:cNvSpPr txBox="1"/>
          <p:nvPr/>
        </p:nvSpPr>
        <p:spPr>
          <a:xfrm>
            <a:off x="6932084" y="3212144"/>
            <a:ext cx="2006703" cy="307777"/>
          </a:xfrm>
          <a:prstGeom prst="rect">
            <a:avLst/>
          </a:prstGeom>
          <a:solidFill>
            <a:schemeClr val="tx1"/>
          </a:solidFill>
          <a:ln>
            <a:noFill/>
          </a:ln>
        </p:spPr>
        <p:txBody>
          <a:bodyPr wrap="none" rtlCol="0">
            <a:spAutoFit/>
          </a:bodyPr>
          <a:lstStyle/>
          <a:p>
            <a:r>
              <a:rPr lang="en-US" sz="1400" b="1" dirty="0">
                <a:solidFill>
                  <a:srgbClr val="FF0000"/>
                </a:solidFill>
                <a:latin typeface="Baskerville Old Face" panose="02020602080505020303" pitchFamily="18" charset="0"/>
              </a:rPr>
              <a:t>Salazar: The Mystic Faust</a:t>
            </a:r>
          </a:p>
        </p:txBody>
      </p:sp>
      <p:sp>
        <p:nvSpPr>
          <p:cNvPr id="6" name="TextBox 5"/>
          <p:cNvSpPr txBox="1"/>
          <p:nvPr/>
        </p:nvSpPr>
        <p:spPr>
          <a:xfrm>
            <a:off x="201514" y="3177696"/>
            <a:ext cx="2088725" cy="307777"/>
          </a:xfrm>
          <a:prstGeom prst="rect">
            <a:avLst/>
          </a:prstGeom>
          <a:solidFill>
            <a:schemeClr val="tx1"/>
          </a:solidFill>
          <a:ln>
            <a:noFill/>
          </a:ln>
        </p:spPr>
        <p:txBody>
          <a:bodyPr wrap="square" rtlCol="0">
            <a:spAutoFit/>
          </a:bodyPr>
          <a:lstStyle/>
          <a:p>
            <a:pPr algn="ctr"/>
            <a:r>
              <a:rPr lang="en-US" sz="1400" b="1" dirty="0">
                <a:solidFill>
                  <a:srgbClr val="FF0000"/>
                </a:solidFill>
                <a:latin typeface="Baskerville Old Face" panose="02020602080505020303" pitchFamily="18" charset="0"/>
              </a:rPr>
              <a:t>Faust &amp; Mephistopheles</a:t>
            </a:r>
          </a:p>
        </p:txBody>
      </p:sp>
      <p:sp>
        <p:nvSpPr>
          <p:cNvPr id="7" name="TextBox 6"/>
          <p:cNvSpPr txBox="1"/>
          <p:nvPr/>
        </p:nvSpPr>
        <p:spPr>
          <a:xfrm>
            <a:off x="6966221" y="6394140"/>
            <a:ext cx="2038443" cy="276999"/>
          </a:xfrm>
          <a:prstGeom prst="rect">
            <a:avLst/>
          </a:prstGeom>
          <a:solidFill>
            <a:schemeClr val="tx1"/>
          </a:solidFill>
          <a:ln>
            <a:noFill/>
          </a:ln>
        </p:spPr>
        <p:txBody>
          <a:bodyPr wrap="none" rtlCol="0">
            <a:spAutoFit/>
          </a:bodyPr>
          <a:lstStyle/>
          <a:p>
            <a:r>
              <a:rPr lang="en-US" sz="1200" b="1" dirty="0">
                <a:solidFill>
                  <a:srgbClr val="FF0000"/>
                </a:solidFill>
                <a:latin typeface="Baskerville Old Face" panose="02020602080505020303" pitchFamily="18" charset="0"/>
              </a:rPr>
              <a:t>Opera poster: Gounod’s Faust</a:t>
            </a:r>
          </a:p>
        </p:txBody>
      </p:sp>
    </p:spTree>
    <p:extLst>
      <p:ext uri="{BB962C8B-B14F-4D97-AF65-F5344CB8AC3E}">
        <p14:creationId xmlns:p14="http://schemas.microsoft.com/office/powerpoint/2010/main" val="3466088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l="-13000" r="-13000"/>
          </a:stretch>
        </a:blipFill>
        <a:effectLst/>
      </p:bgPr>
    </p:bg>
    <p:spTree>
      <p:nvGrpSpPr>
        <p:cNvPr id="1" name=""/>
        <p:cNvGrpSpPr/>
        <p:nvPr/>
      </p:nvGrpSpPr>
      <p:grpSpPr>
        <a:xfrm>
          <a:off x="0" y="0"/>
          <a:ext cx="0" cy="0"/>
          <a:chOff x="0" y="0"/>
          <a:chExt cx="0" cy="0"/>
        </a:xfrm>
      </p:grpSpPr>
      <p:pic>
        <p:nvPicPr>
          <p:cNvPr id="2" name="Robert Johnson   Crossroad.mp3">
            <a:hlinkClick r:id="" action="ppaction://media"/>
          </p:cNvPr>
          <p:cNvPicPr>
            <a:picLocks noChangeAspect="1"/>
          </p:cNvPicPr>
          <p:nvPr>
            <a:audioFile r:link="rId1"/>
            <p:extLst>
              <p:ext uri="{DAA4B4D4-6D71-4841-9C94-3DE7FCFB9230}">
                <p14:media xmlns:p14="http://schemas.microsoft.com/office/powerpoint/2010/main" r:embed="rId2">
                  <p14:trim st="4000"/>
                </p14:media>
              </p:ext>
            </p:extLst>
          </p:nvPr>
        </p:nvPicPr>
        <p:blipFill>
          <a:blip r:embed="rId5"/>
          <a:stretch>
            <a:fillRect/>
          </a:stretch>
        </p:blipFill>
        <p:spPr>
          <a:xfrm>
            <a:off x="8229600" y="5943600"/>
            <a:ext cx="609600" cy="609600"/>
          </a:xfrm>
          <a:prstGeom prst="rect">
            <a:avLst/>
          </a:prstGeom>
        </p:spPr>
      </p:pic>
      <p:sp>
        <p:nvSpPr>
          <p:cNvPr id="3" name="Rectangle 2"/>
          <p:cNvSpPr/>
          <p:nvPr/>
        </p:nvSpPr>
        <p:spPr>
          <a:xfrm>
            <a:off x="198211" y="280511"/>
            <a:ext cx="2011589" cy="5724644"/>
          </a:xfrm>
          <a:prstGeom prst="rect">
            <a:avLst/>
          </a:prstGeom>
          <a:noFill/>
          <a:ln w="28575">
            <a:noFill/>
          </a:ln>
        </p:spPr>
        <p:txBody>
          <a:bodyPr wrap="square">
            <a:spAutoFit/>
          </a:bodyPr>
          <a:lstStyle/>
          <a:p>
            <a:pPr lvl="0"/>
            <a:r>
              <a:rPr lang="en-US" sz="1100" b="1" dirty="0">
                <a:solidFill>
                  <a:schemeClr val="bg1"/>
                </a:solidFill>
                <a:latin typeface="Baskerville Old Face" panose="02020602080505020303" pitchFamily="18" charset="0"/>
              </a:rPr>
              <a:t>Robert Johnson (1911-1938)</a:t>
            </a:r>
          </a:p>
          <a:p>
            <a:pPr lvl="0"/>
            <a:r>
              <a:rPr lang="en-US" sz="1100" b="1" i="1" dirty="0">
                <a:solidFill>
                  <a:schemeClr val="bg1"/>
                </a:solidFill>
                <a:latin typeface="Baskerville Old Face" panose="02020602080505020303" pitchFamily="18" charset="0"/>
              </a:rPr>
              <a:t>Crossroad Blues</a:t>
            </a:r>
          </a:p>
          <a:p>
            <a:pPr lvl="0"/>
            <a:endParaRPr lang="en-US" sz="1100" dirty="0">
              <a:solidFill>
                <a:schemeClr val="bg1"/>
              </a:solidFill>
              <a:latin typeface="Baskerville Old Face" panose="02020602080505020303" pitchFamily="18" charset="0"/>
            </a:endParaRPr>
          </a:p>
          <a:p>
            <a:pPr lvl="0"/>
            <a:r>
              <a:rPr lang="en-US" sz="1100" b="1" dirty="0">
                <a:solidFill>
                  <a:schemeClr val="bg1"/>
                </a:solidFill>
                <a:latin typeface="Baskerville Old Face" panose="02020602080505020303" pitchFamily="18" charset="0"/>
              </a:rPr>
              <a:t>I went down to the crossroad</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fell down on my knees </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I went down to the crossroad</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fell down on my knees </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Asked the lord above "Have mercy now</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save poor Bob if you please"</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Yeeooo, standin at the crossroad</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I tried to flag a ride</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Standin at the crossroad</a:t>
            </a:r>
          </a:p>
          <a:p>
            <a:pPr lvl="0"/>
            <a:r>
              <a:rPr lang="en-US" sz="1400" b="1" dirty="0">
                <a:solidFill>
                  <a:schemeClr val="bg1"/>
                </a:solidFill>
                <a:latin typeface="Baskerville Old Face" panose="02020602080505020303" pitchFamily="18" charset="0"/>
              </a:rPr>
              <a:t>I tried to flag a ride</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Didn't nobody seem to know me babe</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everybody pass me by</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Standin at the crossroad babe</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risin sun goin down</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Standin at the crossroad babe</a:t>
            </a:r>
            <a:br>
              <a:rPr lang="en-US" sz="1400" b="1" dirty="0">
                <a:solidFill>
                  <a:schemeClr val="bg1"/>
                </a:solidFill>
                <a:latin typeface="Baskerville Old Face" panose="02020602080505020303" pitchFamily="18" charset="0"/>
              </a:rPr>
            </a:br>
            <a:r>
              <a:rPr lang="en-US" sz="1400" b="1" dirty="0">
                <a:solidFill>
                  <a:schemeClr val="bg1"/>
                </a:solidFill>
                <a:latin typeface="Baskerville Old Face" panose="02020602080505020303" pitchFamily="18" charset="0"/>
              </a:rPr>
              <a:t>eee </a:t>
            </a:r>
            <a:r>
              <a:rPr lang="en-US" sz="1400" b="1" dirty="0" err="1">
                <a:solidFill>
                  <a:schemeClr val="bg1"/>
                </a:solidFill>
                <a:latin typeface="Baskerville Old Face" panose="02020602080505020303" pitchFamily="18" charset="0"/>
              </a:rPr>
              <a:t>eee</a:t>
            </a:r>
            <a:r>
              <a:rPr lang="en-US" sz="1400" b="1" dirty="0">
                <a:solidFill>
                  <a:schemeClr val="bg1"/>
                </a:solidFill>
                <a:latin typeface="Baskerville Old Face" panose="02020602080505020303" pitchFamily="18" charset="0"/>
              </a:rPr>
              <a:t> </a:t>
            </a:r>
            <a:r>
              <a:rPr lang="en-US" sz="1400" b="1" dirty="0" err="1">
                <a:solidFill>
                  <a:schemeClr val="bg1"/>
                </a:solidFill>
                <a:latin typeface="Baskerville Old Face" panose="02020602080505020303" pitchFamily="18" charset="0"/>
              </a:rPr>
              <a:t>eee</a:t>
            </a:r>
            <a:r>
              <a:rPr lang="en-US" sz="1400" b="1" dirty="0">
                <a:solidFill>
                  <a:schemeClr val="bg1"/>
                </a:solidFill>
                <a:latin typeface="Baskerville Old Face" panose="02020602080505020303" pitchFamily="18" charset="0"/>
              </a:rPr>
              <a:t>, risin sun goin down</a:t>
            </a:r>
          </a:p>
        </p:txBody>
      </p:sp>
      <p:pic>
        <p:nvPicPr>
          <p:cNvPr id="3074"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39705" y="152400"/>
            <a:ext cx="2806084" cy="4449762"/>
          </a:xfrm>
          <a:prstGeom prst="rect">
            <a:avLst/>
          </a:prstGeom>
          <a:noFill/>
          <a:ln w="2857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57951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409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22E91B-7544-2352-E7FC-96FE8A16F944}"/>
              </a:ext>
            </a:extLst>
          </p:cNvPr>
          <p:cNvSpPr txBox="1"/>
          <p:nvPr/>
        </p:nvSpPr>
        <p:spPr>
          <a:xfrm>
            <a:off x="609600" y="118564"/>
            <a:ext cx="8153400" cy="1077218"/>
          </a:xfrm>
          <a:prstGeom prst="rect">
            <a:avLst/>
          </a:prstGeom>
          <a:solidFill>
            <a:schemeClr val="tx1"/>
          </a:solidFill>
          <a:ln w="19050">
            <a:solidFill>
              <a:srgbClr val="FF0000"/>
            </a:solidFill>
          </a:ln>
        </p:spPr>
        <p:txBody>
          <a:bodyPr wrap="square" rtlCol="0">
            <a:spAutoFit/>
          </a:bodyPr>
          <a:lstStyle/>
          <a:p>
            <a:r>
              <a:rPr lang="en-US" sz="2400" b="1" dirty="0">
                <a:solidFill>
                  <a:srgbClr val="FF0000"/>
                </a:solidFill>
                <a:latin typeface="Baskerville Old Face" panose="02020602080505020303" pitchFamily="18" charset="0"/>
              </a:rPr>
              <a:t>Va. AND ONE WHO WAS TEMPTED…</a:t>
            </a:r>
          </a:p>
          <a:p>
            <a:r>
              <a:rPr lang="en-US" sz="2000" b="1" dirty="0">
                <a:solidFill>
                  <a:srgbClr val="FF0000"/>
                </a:solidFill>
                <a:latin typeface="Baskerville Old Face" panose="02020602080505020303" pitchFamily="18" charset="0"/>
              </a:rPr>
              <a:t>Among the historical personages who allegedly made a pact with the devil, there was one who admitted to being tempted, but successfully resisted…</a:t>
            </a:r>
            <a:endParaRPr lang="ru-RU" sz="2000" b="1" dirty="0">
              <a:solidFill>
                <a:srgbClr val="FF0000"/>
              </a:solidFill>
            </a:endParaRPr>
          </a:p>
        </p:txBody>
      </p:sp>
      <p:pic>
        <p:nvPicPr>
          <p:cNvPr id="3" name="Picture 2">
            <a:extLst>
              <a:ext uri="{FF2B5EF4-FFF2-40B4-BE49-F238E27FC236}">
                <a16:creationId xmlns:a16="http://schemas.microsoft.com/office/drawing/2014/main" id="{F474F189-262A-BCFB-0463-07B6275A9049}"/>
              </a:ext>
            </a:extLst>
          </p:cNvPr>
          <p:cNvPicPr>
            <a:picLocks noChangeAspect="1"/>
          </p:cNvPicPr>
          <p:nvPr/>
        </p:nvPicPr>
        <p:blipFill>
          <a:blip r:embed="rId2"/>
          <a:stretch>
            <a:fillRect/>
          </a:stretch>
        </p:blipFill>
        <p:spPr>
          <a:xfrm>
            <a:off x="2667000" y="2438400"/>
            <a:ext cx="3637025" cy="3931920"/>
          </a:xfrm>
          <a:prstGeom prst="rect">
            <a:avLst/>
          </a:prstGeom>
        </p:spPr>
      </p:pic>
      <p:sp>
        <p:nvSpPr>
          <p:cNvPr id="5" name="TextBox 4">
            <a:extLst>
              <a:ext uri="{FF2B5EF4-FFF2-40B4-BE49-F238E27FC236}">
                <a16:creationId xmlns:a16="http://schemas.microsoft.com/office/drawing/2014/main" id="{354E563A-0D68-5973-9F19-11A7BBD8E70A}"/>
              </a:ext>
            </a:extLst>
          </p:cNvPr>
          <p:cNvSpPr txBox="1"/>
          <p:nvPr/>
        </p:nvSpPr>
        <p:spPr>
          <a:xfrm>
            <a:off x="2753487" y="1524000"/>
            <a:ext cx="3637025" cy="523220"/>
          </a:xfrm>
          <a:prstGeom prst="rect">
            <a:avLst/>
          </a:prstGeom>
          <a:solidFill>
            <a:schemeClr val="tx1"/>
          </a:solidFill>
        </p:spPr>
        <p:txBody>
          <a:bodyPr wrap="square">
            <a:spAutoFit/>
          </a:bodyPr>
          <a:lstStyle/>
          <a:p>
            <a:pPr algn="ctr"/>
            <a:r>
              <a:rPr lang="en-US" sz="2800" b="1" dirty="0">
                <a:solidFill>
                  <a:schemeClr val="bg1"/>
                </a:solidFill>
                <a:latin typeface="Baskerville Old Face" panose="02020602080505020303" pitchFamily="18" charset="0"/>
              </a:rPr>
              <a:t>9. </a:t>
            </a:r>
            <a:r>
              <a:rPr lang="en-US" sz="2800" b="1" dirty="0">
                <a:solidFill>
                  <a:srgbClr val="FF0000"/>
                </a:solidFill>
                <a:latin typeface="Baskerville Old Face" panose="02020602080505020303" pitchFamily="18" charset="0"/>
              </a:rPr>
              <a:t>(</a:t>
            </a:r>
            <a:r>
              <a:rPr lang="en-US" sz="2800" b="1" dirty="0">
                <a:solidFill>
                  <a:schemeClr val="bg1"/>
                </a:solidFill>
                <a:latin typeface="Baskerville Old Face" panose="02020602080505020303" pitchFamily="18" charset="0"/>
              </a:rPr>
              <a:t>Martin Luther</a:t>
            </a:r>
            <a:r>
              <a:rPr lang="en-US" sz="2800" b="1" dirty="0">
                <a:solidFill>
                  <a:srgbClr val="FF0000"/>
                </a:solidFill>
                <a:latin typeface="Baskerville Old Face" panose="02020602080505020303" pitchFamily="18" charset="0"/>
              </a:rPr>
              <a:t>)</a:t>
            </a:r>
            <a:endParaRPr lang="ru-RU" sz="2800" dirty="0"/>
          </a:p>
        </p:txBody>
      </p:sp>
    </p:spTree>
    <p:extLst>
      <p:ext uri="{BB962C8B-B14F-4D97-AF65-F5344CB8AC3E}">
        <p14:creationId xmlns:p14="http://schemas.microsoft.com/office/powerpoint/2010/main" val="18782944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3" name="TextBox 2"/>
          <p:cNvSpPr txBox="1"/>
          <p:nvPr/>
        </p:nvSpPr>
        <p:spPr>
          <a:xfrm>
            <a:off x="152400" y="5249708"/>
            <a:ext cx="5867400" cy="1200329"/>
          </a:xfrm>
          <a:prstGeom prst="rect">
            <a:avLst/>
          </a:prstGeom>
          <a:solidFill>
            <a:schemeClr val="tx1"/>
          </a:solidFill>
          <a:ln w="19050">
            <a:solidFill>
              <a:srgbClr val="FF0000"/>
            </a:solidFill>
          </a:ln>
        </p:spPr>
        <p:txBody>
          <a:bodyPr wrap="square" rtlCol="0" anchor="ctr" anchorCtr="0">
            <a:spAutoFit/>
          </a:bodyPr>
          <a:lstStyle/>
          <a:p>
            <a:pPr algn="ctr"/>
            <a:r>
              <a:rPr lang="en-US" sz="2400" b="1" dirty="0">
                <a:solidFill>
                  <a:srgbClr val="FF0000"/>
                </a:solidFill>
                <a:latin typeface="Baskerville Old Face" panose="02020602080505020303" pitchFamily="18" charset="0"/>
              </a:rPr>
              <a:t>(</a:t>
            </a:r>
            <a:r>
              <a:rPr lang="en-US" sz="2400" b="1" dirty="0">
                <a:solidFill>
                  <a:schemeClr val="bg1"/>
                </a:solidFill>
                <a:latin typeface="Baskerville Old Face" panose="02020602080505020303" pitchFamily="18" charset="0"/>
              </a:rPr>
              <a:t>9. </a:t>
            </a:r>
            <a:r>
              <a:rPr lang="en-US" sz="2400" b="1" i="1" dirty="0">
                <a:solidFill>
                  <a:schemeClr val="bg1"/>
                </a:solidFill>
                <a:latin typeface="Baskerville Old Face" panose="02020602080505020303" pitchFamily="18" charset="0"/>
              </a:rPr>
              <a:t>MARTIN </a:t>
            </a:r>
            <a:r>
              <a:rPr lang="en-US" sz="2400" b="1" i="1" dirty="0">
                <a:solidFill>
                  <a:srgbClr val="FF0000"/>
                </a:solidFill>
                <a:latin typeface="Baskerville Old Face" panose="02020602080505020303" pitchFamily="18" charset="0"/>
              </a:rPr>
              <a:t>LUTHER)</a:t>
            </a:r>
          </a:p>
          <a:p>
            <a:pPr algn="ctr"/>
            <a:r>
              <a:rPr lang="en-US" sz="2400" b="1" dirty="0">
                <a:solidFill>
                  <a:schemeClr val="bg1"/>
                </a:solidFill>
                <a:latin typeface="Baskerville Old Face" panose="02020602080505020303" pitchFamily="18" charset="0"/>
              </a:rPr>
              <a:t>LEADER OF THE REFORMATION</a:t>
            </a:r>
          </a:p>
          <a:p>
            <a:pPr algn="ctr"/>
            <a:r>
              <a:rPr lang="en-US" sz="2400" b="1" dirty="0">
                <a:solidFill>
                  <a:schemeClr val="bg1"/>
                </a:solidFill>
                <a:latin typeface="Baskerville Old Face" panose="02020602080505020303" pitchFamily="18" charset="0"/>
              </a:rPr>
              <a:t>(1483-1546)</a:t>
            </a:r>
          </a:p>
        </p:txBody>
      </p:sp>
      <p:pic>
        <p:nvPicPr>
          <p:cNvPr id="1026" name="Picture 2" descr="http://2.bp.blogspot.com/_obaBubS49DI/TMV17fK3dWI/AAAAAAAAADM/3EhH6okXOhY/s1600/luther_inkstan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76200"/>
            <a:ext cx="5867400" cy="511629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6096000" y="175735"/>
            <a:ext cx="2895600" cy="6063198"/>
          </a:xfrm>
          <a:prstGeom prst="rect">
            <a:avLst/>
          </a:prstGeom>
          <a:solidFill>
            <a:schemeClr val="tx1"/>
          </a:solidFill>
          <a:ln w="38100">
            <a:solidFill>
              <a:srgbClr val="FF0000"/>
            </a:solidFill>
          </a:ln>
        </p:spPr>
        <p:txBody>
          <a:bodyPr wrap="square">
            <a:spAutoFit/>
          </a:bodyPr>
          <a:lstStyle/>
          <a:p>
            <a:r>
              <a:rPr lang="en-US" sz="2800" b="1" dirty="0">
                <a:solidFill>
                  <a:srgbClr val="FF0000"/>
                </a:solidFill>
              </a:rPr>
              <a:t>(</a:t>
            </a:r>
            <a:r>
              <a:rPr lang="en-US" sz="2000" b="1" i="1" dirty="0">
                <a:solidFill>
                  <a:schemeClr val="bg1"/>
                </a:solidFill>
                <a:latin typeface="Baskerville Old Face" panose="02020602080505020303" pitchFamily="18" charset="0"/>
              </a:rPr>
              <a:t>9. MARTIN LUTHER</a:t>
            </a:r>
            <a:r>
              <a:rPr lang="en-US" sz="2800" b="1" i="1" dirty="0">
                <a:solidFill>
                  <a:schemeClr val="bg1"/>
                </a:solidFill>
                <a:latin typeface="Baskerville Old Face" panose="02020602080505020303" pitchFamily="18" charset="0"/>
              </a:rPr>
              <a:t>)</a:t>
            </a:r>
            <a:r>
              <a:rPr lang="en-US" sz="2000" b="1" i="1" dirty="0">
                <a:solidFill>
                  <a:schemeClr val="bg1"/>
                </a:solidFill>
                <a:latin typeface="Baskerville Old Face" panose="02020602080505020303" pitchFamily="18" charset="0"/>
              </a:rPr>
              <a:t> </a:t>
            </a:r>
          </a:p>
          <a:p>
            <a:pPr marL="342900" indent="-342900">
              <a:buFont typeface="Arial" panose="020B0604020202020204" pitchFamily="34" charset="0"/>
              <a:buChar char="•"/>
            </a:pPr>
            <a:endParaRPr lang="en-US" sz="2000" b="1" i="1" dirty="0">
              <a:solidFill>
                <a:schemeClr val="bg1"/>
              </a:solidFill>
              <a:latin typeface="Baskerville Old Face" panose="02020602080505020303" pitchFamily="18" charset="0"/>
            </a:endParaRPr>
          </a:p>
          <a:p>
            <a:pPr marL="342900" indent="-342900">
              <a:buFont typeface="Arial" panose="020B0604020202020204" pitchFamily="34" charset="0"/>
              <a:buChar char="•"/>
            </a:pPr>
            <a:r>
              <a:rPr lang="en-US" sz="2000" b="1" dirty="0">
                <a:solidFill>
                  <a:schemeClr val="bg1"/>
                </a:solidFill>
                <a:latin typeface="Baskerville Old Face" panose="02020602080505020303" pitchFamily="18" charset="0"/>
              </a:rPr>
              <a:t>He never made a deal with the Devil , </a:t>
            </a:r>
            <a:r>
              <a:rPr lang="en-US" sz="2000" b="1" dirty="0">
                <a:solidFill>
                  <a:srgbClr val="FF0000"/>
                </a:solidFill>
                <a:latin typeface="Baskerville Old Face" panose="02020602080505020303" pitchFamily="18" charset="0"/>
              </a:rPr>
              <a:t>but said the Devil visited him often, trying to tempt him.</a:t>
            </a:r>
          </a:p>
          <a:p>
            <a:r>
              <a:rPr lang="en-US" sz="2000" b="1" dirty="0">
                <a:solidFill>
                  <a:schemeClr val="bg1"/>
                </a:solidFill>
                <a:latin typeface="Baskerville Old Face" panose="02020602080505020303" pitchFamily="18" charset="0"/>
              </a:rPr>
              <a:t> </a:t>
            </a:r>
          </a:p>
          <a:p>
            <a:pPr marL="342900" indent="-342900">
              <a:buFont typeface="Arial" panose="020B0604020202020204" pitchFamily="34" charset="0"/>
              <a:buChar char="•"/>
            </a:pPr>
            <a:r>
              <a:rPr lang="en-US" sz="2000" b="1" dirty="0">
                <a:solidFill>
                  <a:schemeClr val="bg1"/>
                </a:solidFill>
                <a:latin typeface="Baskerville Old Face" panose="02020602080505020303" pitchFamily="18" charset="0"/>
              </a:rPr>
              <a:t>Luther  preached </a:t>
            </a:r>
            <a:r>
              <a:rPr lang="en-US" sz="2000" b="1" dirty="0">
                <a:solidFill>
                  <a:srgbClr val="FF0000"/>
                </a:solidFill>
                <a:latin typeface="Baskerville Old Face" panose="02020602080505020303" pitchFamily="18" charset="0"/>
              </a:rPr>
              <a:t>how to deal with the devil effectively </a:t>
            </a:r>
            <a:r>
              <a:rPr lang="en-US" sz="2000" b="1" dirty="0">
                <a:solidFill>
                  <a:schemeClr val="bg1"/>
                </a:solidFill>
                <a:latin typeface="Baskerville Old Face" panose="02020602080505020303" pitchFamily="18" charset="0"/>
              </a:rPr>
              <a:t>and avoid making deals.</a:t>
            </a:r>
          </a:p>
          <a:p>
            <a:r>
              <a:rPr lang="en-US" sz="2000" b="1" dirty="0">
                <a:solidFill>
                  <a:schemeClr val="bg1"/>
                </a:solidFill>
                <a:latin typeface="Baskerville Old Face" panose="02020602080505020303" pitchFamily="18" charset="0"/>
              </a:rPr>
              <a:t> </a:t>
            </a:r>
          </a:p>
          <a:p>
            <a:pPr marL="342900" indent="-342900">
              <a:buFont typeface="Arial" panose="020B0604020202020204" pitchFamily="34" charset="0"/>
              <a:buChar char="•"/>
            </a:pPr>
            <a:r>
              <a:rPr lang="en-US" sz="2000" b="1" dirty="0">
                <a:solidFill>
                  <a:schemeClr val="bg1"/>
                </a:solidFill>
                <a:latin typeface="Baskerville Old Face" panose="02020602080505020303" pitchFamily="18" charset="0"/>
              </a:rPr>
              <a:t>In his great hymn, “A Mighty Fortress is Our God,”  Luther wrote about </a:t>
            </a:r>
            <a:r>
              <a:rPr lang="en-US" sz="2000" b="1" dirty="0">
                <a:solidFill>
                  <a:srgbClr val="FF0000"/>
                </a:solidFill>
                <a:latin typeface="Baskerville Old Face" panose="02020602080505020303" pitchFamily="18" charset="0"/>
              </a:rPr>
              <a:t>the dangers of the devil </a:t>
            </a:r>
            <a:r>
              <a:rPr lang="en-US" sz="2000" b="1" dirty="0">
                <a:solidFill>
                  <a:schemeClr val="bg1"/>
                </a:solidFill>
                <a:latin typeface="Baskerville Old Face" panose="02020602080505020303" pitchFamily="18" charset="0"/>
              </a:rPr>
              <a:t>in the 3rd stanza.</a:t>
            </a:r>
          </a:p>
        </p:txBody>
      </p:sp>
    </p:spTree>
    <p:extLst>
      <p:ext uri="{BB962C8B-B14F-4D97-AF65-F5344CB8AC3E}">
        <p14:creationId xmlns:p14="http://schemas.microsoft.com/office/powerpoint/2010/main" val="11848004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pic>
        <p:nvPicPr>
          <p:cNvPr id="3" name="Luther - A Might Fortress if Our God (The Roger Wagner Chorale).mp3">
            <a:hlinkClick r:id="" action="ppaction://media"/>
          </p:cNvPr>
          <p:cNvPicPr>
            <a:picLocks noChangeAspect="1"/>
          </p:cNvPicPr>
          <p:nvPr>
            <a:audioFile r:link="rId1"/>
            <p:extLst>
              <p:ext uri="{DAA4B4D4-6D71-4841-9C94-3DE7FCFB9230}">
                <p14:media xmlns:p14="http://schemas.microsoft.com/office/powerpoint/2010/main" r:embed="rId2">
                  <p14:trim end="107000.825"/>
                </p14:media>
              </p:ext>
            </p:extLst>
          </p:nvPr>
        </p:nvPicPr>
        <p:blipFill>
          <a:blip r:embed="rId4"/>
          <a:stretch>
            <a:fillRect/>
          </a:stretch>
        </p:blipFill>
        <p:spPr>
          <a:xfrm>
            <a:off x="8229600" y="5943600"/>
            <a:ext cx="609600" cy="609600"/>
          </a:xfrm>
          <a:prstGeom prst="rect">
            <a:avLst/>
          </a:prstGeom>
        </p:spPr>
      </p:pic>
      <p:sp>
        <p:nvSpPr>
          <p:cNvPr id="5" name="TextBox 4"/>
          <p:cNvSpPr txBox="1"/>
          <p:nvPr/>
        </p:nvSpPr>
        <p:spPr>
          <a:xfrm>
            <a:off x="190500" y="243512"/>
            <a:ext cx="3886200" cy="6370975"/>
          </a:xfrm>
          <a:prstGeom prst="rect">
            <a:avLst/>
          </a:prstGeom>
          <a:solidFill>
            <a:schemeClr val="tx1"/>
          </a:solidFill>
          <a:ln w="28575">
            <a:solidFill>
              <a:schemeClr val="bg1"/>
            </a:solidFill>
          </a:ln>
        </p:spPr>
        <p:txBody>
          <a:bodyPr wrap="square" rtlCol="0">
            <a:spAutoFit/>
          </a:bodyPr>
          <a:lstStyle/>
          <a:p>
            <a:r>
              <a:rPr lang="en-US" sz="2400" dirty="0">
                <a:solidFill>
                  <a:schemeClr val="bg1"/>
                </a:solidFill>
                <a:latin typeface="Baskerville Old Face" panose="02020602080505020303" pitchFamily="18" charset="0"/>
              </a:rPr>
              <a:t>Martin Luther (1483-1546)</a:t>
            </a:r>
          </a:p>
          <a:p>
            <a:r>
              <a:rPr lang="en-US" sz="2400" i="1" dirty="0">
                <a:solidFill>
                  <a:schemeClr val="bg1"/>
                </a:solidFill>
                <a:latin typeface="Baskerville Old Face" panose="02020602080505020303" pitchFamily="18" charset="0"/>
              </a:rPr>
              <a:t>A Mighty Fortress is Our God</a:t>
            </a:r>
          </a:p>
          <a:p>
            <a:endParaRPr lang="en-US" i="1" dirty="0">
              <a:solidFill>
                <a:schemeClr val="bg1"/>
              </a:solidFill>
              <a:latin typeface="Baskerville Old Face" panose="02020602080505020303" pitchFamily="18" charset="0"/>
            </a:endParaRPr>
          </a:p>
          <a:p>
            <a:r>
              <a:rPr lang="en-US" dirty="0">
                <a:solidFill>
                  <a:schemeClr val="bg1"/>
                </a:solidFill>
                <a:latin typeface="Baskerville Old Face" panose="02020602080505020303" pitchFamily="18" charset="0"/>
              </a:rPr>
              <a:t>A mighty fortress is our God, </a:t>
            </a:r>
          </a:p>
          <a:p>
            <a:r>
              <a:rPr lang="en-US" dirty="0">
                <a:solidFill>
                  <a:schemeClr val="bg1"/>
                </a:solidFill>
                <a:latin typeface="Baskerville Old Face" panose="02020602080505020303" pitchFamily="18" charset="0"/>
              </a:rPr>
              <a:t>a bulwark never failing; </a:t>
            </a:r>
          </a:p>
          <a:p>
            <a:r>
              <a:rPr lang="en-US" dirty="0">
                <a:solidFill>
                  <a:schemeClr val="bg1"/>
                </a:solidFill>
                <a:latin typeface="Baskerville Old Face" panose="02020602080505020303" pitchFamily="18" charset="0"/>
              </a:rPr>
              <a:t>our helper he amid the flood </a:t>
            </a:r>
          </a:p>
          <a:p>
            <a:r>
              <a:rPr lang="en-US" dirty="0">
                <a:solidFill>
                  <a:schemeClr val="bg1"/>
                </a:solidFill>
                <a:latin typeface="Baskerville Old Face" panose="02020602080505020303" pitchFamily="18" charset="0"/>
              </a:rPr>
              <a:t>of mortal ills prevailing.  </a:t>
            </a:r>
          </a:p>
          <a:p>
            <a:r>
              <a:rPr lang="en-US" dirty="0">
                <a:solidFill>
                  <a:schemeClr val="bg1"/>
                </a:solidFill>
                <a:latin typeface="Baskerville Old Face" panose="02020602080505020303" pitchFamily="18" charset="0"/>
              </a:rPr>
              <a:t>For still our ancient foe </a:t>
            </a:r>
          </a:p>
          <a:p>
            <a:r>
              <a:rPr lang="en-US" dirty="0">
                <a:solidFill>
                  <a:schemeClr val="bg1"/>
                </a:solidFill>
                <a:latin typeface="Baskerville Old Face" panose="02020602080505020303" pitchFamily="18" charset="0"/>
              </a:rPr>
              <a:t>doth seek to work us woe; </a:t>
            </a:r>
          </a:p>
          <a:p>
            <a:r>
              <a:rPr lang="en-US" dirty="0">
                <a:solidFill>
                  <a:schemeClr val="bg1"/>
                </a:solidFill>
                <a:latin typeface="Baskerville Old Face" panose="02020602080505020303" pitchFamily="18" charset="0"/>
              </a:rPr>
              <a:t>his craft and power are great, </a:t>
            </a:r>
          </a:p>
          <a:p>
            <a:r>
              <a:rPr lang="en-US" dirty="0">
                <a:solidFill>
                  <a:schemeClr val="bg1"/>
                </a:solidFill>
                <a:latin typeface="Baskerville Old Face" panose="02020602080505020303" pitchFamily="18" charset="0"/>
              </a:rPr>
              <a:t>and armed with cruel hate, </a:t>
            </a:r>
          </a:p>
          <a:p>
            <a:r>
              <a:rPr lang="en-US" dirty="0">
                <a:solidFill>
                  <a:schemeClr val="bg1"/>
                </a:solidFill>
                <a:latin typeface="Baskerville Old Face" panose="02020602080505020303" pitchFamily="18" charset="0"/>
              </a:rPr>
              <a:t>on earth is not his equal.</a:t>
            </a:r>
          </a:p>
          <a:p>
            <a:r>
              <a:rPr lang="en-US" dirty="0">
                <a:solidFill>
                  <a:schemeClr val="bg1"/>
                </a:solidFill>
                <a:latin typeface="Baskerville Old Face" panose="02020602080505020303" pitchFamily="18" charset="0"/>
              </a:rPr>
              <a:t> </a:t>
            </a:r>
          </a:p>
          <a:p>
            <a:r>
              <a:rPr lang="en-US" dirty="0">
                <a:solidFill>
                  <a:schemeClr val="bg1"/>
                </a:solidFill>
                <a:latin typeface="Baskerville Old Face" panose="02020602080505020303" pitchFamily="18" charset="0"/>
              </a:rPr>
              <a:t>Did we in our own strength confide, </a:t>
            </a:r>
          </a:p>
          <a:p>
            <a:r>
              <a:rPr lang="en-US" dirty="0">
                <a:solidFill>
                  <a:schemeClr val="bg1"/>
                </a:solidFill>
                <a:latin typeface="Baskerville Old Face" panose="02020602080505020303" pitchFamily="18" charset="0"/>
              </a:rPr>
              <a:t>our striving would be losing, </a:t>
            </a:r>
          </a:p>
          <a:p>
            <a:r>
              <a:rPr lang="en-US" dirty="0">
                <a:solidFill>
                  <a:schemeClr val="bg1"/>
                </a:solidFill>
                <a:latin typeface="Baskerville Old Face" panose="02020602080505020303" pitchFamily="18" charset="0"/>
              </a:rPr>
              <a:t>were not the right man on our side, </a:t>
            </a:r>
          </a:p>
          <a:p>
            <a:r>
              <a:rPr lang="en-US" dirty="0">
                <a:solidFill>
                  <a:schemeClr val="bg1"/>
                </a:solidFill>
                <a:latin typeface="Baskerville Old Face" panose="02020602080505020303" pitchFamily="18" charset="0"/>
              </a:rPr>
              <a:t>the man of God's own choosing.</a:t>
            </a:r>
          </a:p>
          <a:p>
            <a:r>
              <a:rPr lang="en-US" dirty="0">
                <a:solidFill>
                  <a:schemeClr val="bg1"/>
                </a:solidFill>
                <a:latin typeface="Baskerville Old Face" panose="02020602080505020303" pitchFamily="18" charset="0"/>
              </a:rPr>
              <a:t>Dost ask who that may be?  </a:t>
            </a:r>
          </a:p>
          <a:p>
            <a:r>
              <a:rPr lang="en-US" dirty="0">
                <a:solidFill>
                  <a:schemeClr val="bg1"/>
                </a:solidFill>
                <a:latin typeface="Baskerville Old Face" panose="02020602080505020303" pitchFamily="18" charset="0"/>
              </a:rPr>
              <a:t>Christ Jesus, it is he; </a:t>
            </a:r>
          </a:p>
          <a:p>
            <a:r>
              <a:rPr lang="en-US" dirty="0">
                <a:solidFill>
                  <a:schemeClr val="bg1"/>
                </a:solidFill>
                <a:latin typeface="Baskerville Old Face" panose="02020602080505020303" pitchFamily="18" charset="0"/>
              </a:rPr>
              <a:t>Lord Sabaoth, his name, </a:t>
            </a:r>
          </a:p>
          <a:p>
            <a:r>
              <a:rPr lang="en-US" dirty="0">
                <a:solidFill>
                  <a:schemeClr val="bg1"/>
                </a:solidFill>
                <a:latin typeface="Baskerville Old Face" panose="02020602080505020303" pitchFamily="18" charset="0"/>
              </a:rPr>
              <a:t>from age to age the same, </a:t>
            </a:r>
          </a:p>
          <a:p>
            <a:r>
              <a:rPr lang="en-US" dirty="0">
                <a:solidFill>
                  <a:schemeClr val="bg1"/>
                </a:solidFill>
                <a:latin typeface="Baskerville Old Face" panose="02020602080505020303" pitchFamily="18" charset="0"/>
              </a:rPr>
              <a:t>and he must win the battle.</a:t>
            </a:r>
          </a:p>
        </p:txBody>
      </p:sp>
      <p:sp>
        <p:nvSpPr>
          <p:cNvPr id="7" name="TextBox 6"/>
          <p:cNvSpPr txBox="1"/>
          <p:nvPr/>
        </p:nvSpPr>
        <p:spPr>
          <a:xfrm>
            <a:off x="4314436" y="366623"/>
            <a:ext cx="3677428" cy="6247864"/>
          </a:xfrm>
          <a:prstGeom prst="rect">
            <a:avLst/>
          </a:prstGeom>
          <a:solidFill>
            <a:schemeClr val="tx1"/>
          </a:solidFill>
          <a:ln w="38100">
            <a:solidFill>
              <a:schemeClr val="bg1"/>
            </a:solidFill>
          </a:ln>
        </p:spPr>
        <p:txBody>
          <a:bodyPr wrap="square" rtlCol="0">
            <a:spAutoFit/>
          </a:bodyPr>
          <a:lstStyle/>
          <a:p>
            <a:r>
              <a:rPr lang="en-US" sz="2000" b="1" dirty="0">
                <a:solidFill>
                  <a:srgbClr val="FF0000"/>
                </a:solidFill>
                <a:latin typeface="Baskerville Old Face" panose="02020602080505020303" pitchFamily="18" charset="0"/>
              </a:rPr>
              <a:t>And though this world, with devils filled, </a:t>
            </a:r>
          </a:p>
          <a:p>
            <a:r>
              <a:rPr lang="en-US" sz="2000" b="1" dirty="0">
                <a:solidFill>
                  <a:srgbClr val="FF0000"/>
                </a:solidFill>
                <a:latin typeface="Baskerville Old Face" panose="02020602080505020303" pitchFamily="18" charset="0"/>
              </a:rPr>
              <a:t>should threaten to undo us, </a:t>
            </a:r>
          </a:p>
          <a:p>
            <a:r>
              <a:rPr lang="en-US" sz="2000" b="1" dirty="0">
                <a:solidFill>
                  <a:srgbClr val="FF0000"/>
                </a:solidFill>
                <a:latin typeface="Baskerville Old Face" panose="02020602080505020303" pitchFamily="18" charset="0"/>
              </a:rPr>
              <a:t>we will not fear, for God hath willed </a:t>
            </a:r>
          </a:p>
          <a:p>
            <a:r>
              <a:rPr lang="en-US" sz="2000" b="1" dirty="0">
                <a:solidFill>
                  <a:srgbClr val="FF0000"/>
                </a:solidFill>
                <a:latin typeface="Baskerville Old Face" panose="02020602080505020303" pitchFamily="18" charset="0"/>
              </a:rPr>
              <a:t>his truth to triumph through us.  </a:t>
            </a:r>
          </a:p>
          <a:p>
            <a:r>
              <a:rPr lang="en-US" sz="2000" b="1" dirty="0">
                <a:solidFill>
                  <a:srgbClr val="FF0000"/>
                </a:solidFill>
                <a:latin typeface="Baskerville Old Face" panose="02020602080505020303" pitchFamily="18" charset="0"/>
              </a:rPr>
              <a:t>The Prince of Darkness grim, </a:t>
            </a:r>
          </a:p>
          <a:p>
            <a:r>
              <a:rPr lang="en-US" sz="2000" b="1" dirty="0">
                <a:solidFill>
                  <a:srgbClr val="FF0000"/>
                </a:solidFill>
                <a:latin typeface="Baskerville Old Face" panose="02020602080505020303" pitchFamily="18" charset="0"/>
              </a:rPr>
              <a:t>we tremble not for him; </a:t>
            </a:r>
          </a:p>
          <a:p>
            <a:r>
              <a:rPr lang="en-US" sz="2000" b="1" dirty="0">
                <a:solidFill>
                  <a:srgbClr val="FF0000"/>
                </a:solidFill>
                <a:latin typeface="Baskerville Old Face" panose="02020602080505020303" pitchFamily="18" charset="0"/>
              </a:rPr>
              <a:t>his rage we can endure, </a:t>
            </a:r>
          </a:p>
          <a:p>
            <a:r>
              <a:rPr lang="en-US" sz="2000" b="1" dirty="0">
                <a:solidFill>
                  <a:srgbClr val="FF0000"/>
                </a:solidFill>
                <a:latin typeface="Baskerville Old Face" panose="02020602080505020303" pitchFamily="18" charset="0"/>
              </a:rPr>
              <a:t>for lo, his doom is sure; </a:t>
            </a:r>
          </a:p>
          <a:p>
            <a:r>
              <a:rPr lang="en-US" sz="2000" b="1" dirty="0">
                <a:solidFill>
                  <a:srgbClr val="FF0000"/>
                </a:solidFill>
                <a:latin typeface="Baskerville Old Face" panose="02020602080505020303" pitchFamily="18" charset="0"/>
              </a:rPr>
              <a:t>one little word shall fell him.</a:t>
            </a:r>
          </a:p>
          <a:p>
            <a:endParaRPr lang="en-US" b="1" dirty="0">
              <a:solidFill>
                <a:srgbClr val="FF0000"/>
              </a:solidFill>
              <a:latin typeface="Baskerville Old Face" panose="02020602080505020303" pitchFamily="18" charset="0"/>
            </a:endParaRPr>
          </a:p>
          <a:p>
            <a:r>
              <a:rPr lang="en-US" b="1" dirty="0">
                <a:solidFill>
                  <a:schemeClr val="bg1"/>
                </a:solidFill>
                <a:latin typeface="Baskerville Old Face" panose="02020602080505020303" pitchFamily="18" charset="0"/>
              </a:rPr>
              <a:t>That word above all earthly powers, </a:t>
            </a:r>
          </a:p>
          <a:p>
            <a:r>
              <a:rPr lang="en-US" b="1" dirty="0">
                <a:solidFill>
                  <a:schemeClr val="bg1"/>
                </a:solidFill>
                <a:latin typeface="Baskerville Old Face" panose="02020602080505020303" pitchFamily="18" charset="0"/>
              </a:rPr>
              <a:t>no thanks to them, abideth; </a:t>
            </a:r>
          </a:p>
          <a:p>
            <a:r>
              <a:rPr lang="en-US" b="1" dirty="0">
                <a:solidFill>
                  <a:schemeClr val="bg1"/>
                </a:solidFill>
                <a:latin typeface="Baskerville Old Face" panose="02020602080505020303" pitchFamily="18" charset="0"/>
              </a:rPr>
              <a:t>the Spirit and the gifts are ours, </a:t>
            </a:r>
          </a:p>
          <a:p>
            <a:r>
              <a:rPr lang="en-US" b="1" dirty="0">
                <a:solidFill>
                  <a:schemeClr val="bg1"/>
                </a:solidFill>
                <a:latin typeface="Baskerville Old Face" panose="02020602080505020303" pitchFamily="18" charset="0"/>
              </a:rPr>
              <a:t>thru him who with us sideth.  </a:t>
            </a:r>
          </a:p>
          <a:p>
            <a:r>
              <a:rPr lang="en-US" b="1" dirty="0">
                <a:solidFill>
                  <a:schemeClr val="bg1"/>
                </a:solidFill>
                <a:latin typeface="Baskerville Old Face" panose="02020602080505020303" pitchFamily="18" charset="0"/>
              </a:rPr>
              <a:t>Let goods and kindred go, </a:t>
            </a:r>
          </a:p>
          <a:p>
            <a:r>
              <a:rPr lang="en-US" b="1" dirty="0">
                <a:solidFill>
                  <a:schemeClr val="bg1"/>
                </a:solidFill>
                <a:latin typeface="Baskerville Old Face" panose="02020602080505020303" pitchFamily="18" charset="0"/>
              </a:rPr>
              <a:t>this mortal life also; </a:t>
            </a:r>
          </a:p>
          <a:p>
            <a:r>
              <a:rPr lang="en-US" b="1" dirty="0">
                <a:solidFill>
                  <a:schemeClr val="bg1"/>
                </a:solidFill>
                <a:latin typeface="Baskerville Old Face" panose="02020602080505020303" pitchFamily="18" charset="0"/>
              </a:rPr>
              <a:t>the body they may kill; </a:t>
            </a:r>
          </a:p>
          <a:p>
            <a:r>
              <a:rPr lang="en-US" b="1" dirty="0">
                <a:solidFill>
                  <a:schemeClr val="bg1"/>
                </a:solidFill>
                <a:latin typeface="Baskerville Old Face" panose="02020602080505020303" pitchFamily="18" charset="0"/>
              </a:rPr>
              <a:t>God's truth abideth still; </a:t>
            </a:r>
          </a:p>
          <a:p>
            <a:r>
              <a:rPr lang="en-US" b="1" dirty="0">
                <a:solidFill>
                  <a:schemeClr val="bg1"/>
                </a:solidFill>
                <a:latin typeface="Baskerville Old Face" panose="02020602080505020303" pitchFamily="18" charset="0"/>
              </a:rPr>
              <a:t>his kingdom is forever.</a:t>
            </a:r>
          </a:p>
        </p:txBody>
      </p:sp>
    </p:spTree>
    <p:extLst>
      <p:ext uri="{BB962C8B-B14F-4D97-AF65-F5344CB8AC3E}">
        <p14:creationId xmlns:p14="http://schemas.microsoft.com/office/powerpoint/2010/main" val="22952271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599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75861" y="457198"/>
            <a:ext cx="8455075" cy="1524001"/>
          </a:xfrm>
          <a:solidFill>
            <a:schemeClr val="tx1"/>
          </a:solidFill>
          <a:ln>
            <a:solidFill>
              <a:srgbClr val="FF0000"/>
            </a:solidFill>
          </a:ln>
        </p:spPr>
        <p:style>
          <a:lnRef idx="3">
            <a:schemeClr val="lt1"/>
          </a:lnRef>
          <a:fillRef idx="1">
            <a:schemeClr val="accent2"/>
          </a:fillRef>
          <a:effectRef idx="1">
            <a:schemeClr val="accent2"/>
          </a:effectRef>
          <a:fontRef idx="minor">
            <a:schemeClr val="lt1"/>
          </a:fontRef>
        </p:style>
        <p:txBody>
          <a:bodyPr>
            <a:normAutofit fontScale="90000"/>
          </a:bodyPr>
          <a:lstStyle/>
          <a:p>
            <a:br>
              <a:rPr lang="en-US" sz="3200" b="1" dirty="0">
                <a:solidFill>
                  <a:schemeClr val="tx1"/>
                </a:solidFill>
                <a:latin typeface="Algerian" panose="04020705040A02060702" pitchFamily="82" charset="0"/>
              </a:rPr>
            </a:br>
            <a:r>
              <a:rPr lang="en-US" sz="3200" b="1" dirty="0">
                <a:solidFill>
                  <a:schemeClr val="bg1">
                    <a:lumMod val="95000"/>
                  </a:schemeClr>
                </a:solidFill>
                <a:latin typeface="Baskerville Old Face" panose="02020602080505020303" pitchFamily="18" charset="0"/>
              </a:rPr>
              <a:t>IV. CONCLUSION: </a:t>
            </a:r>
            <a:br>
              <a:rPr lang="en-US" sz="3200" b="1" dirty="0">
                <a:solidFill>
                  <a:schemeClr val="bg1">
                    <a:lumMod val="95000"/>
                  </a:schemeClr>
                </a:solidFill>
                <a:latin typeface="Baskerville Old Face" panose="02020602080505020303" pitchFamily="18" charset="0"/>
              </a:rPr>
            </a:br>
            <a:r>
              <a:rPr lang="en-US" sz="2700" b="1" dirty="0">
                <a:solidFill>
                  <a:schemeClr val="bg1">
                    <a:lumMod val="95000"/>
                  </a:schemeClr>
                </a:solidFill>
                <a:latin typeface="Baskerville Old Face" panose="02020602080505020303" pitchFamily="18" charset="0"/>
              </a:rPr>
              <a:t>WHAT PEOPLE IN LIFE &amp;LITERATURE ARE MOST AT RISK FOR PACTING WITH THE DEVIL?</a:t>
            </a:r>
            <a:br>
              <a:rPr lang="en-US" sz="2700" b="1" dirty="0">
                <a:solidFill>
                  <a:schemeClr val="bg1">
                    <a:lumMod val="95000"/>
                  </a:schemeClr>
                </a:solidFill>
                <a:latin typeface="Baskerville Old Face" panose="02020602080505020303" pitchFamily="18" charset="0"/>
              </a:rPr>
            </a:br>
            <a:endParaRPr lang="en-US" sz="2700" b="1" dirty="0">
              <a:solidFill>
                <a:schemeClr val="bg1">
                  <a:lumMod val="95000"/>
                </a:schemeClr>
              </a:solidFill>
              <a:latin typeface="Baskerville Old Face" panose="02020602080505020303" pitchFamily="18" charset="0"/>
            </a:endParaRPr>
          </a:p>
        </p:txBody>
      </p:sp>
      <p:sp>
        <p:nvSpPr>
          <p:cNvPr id="4" name="Content Placeholder 3"/>
          <p:cNvSpPr>
            <a:spLocks noGrp="1"/>
          </p:cNvSpPr>
          <p:nvPr>
            <p:ph idx="1"/>
          </p:nvPr>
        </p:nvSpPr>
        <p:spPr>
          <a:xfrm>
            <a:off x="475860" y="2438400"/>
            <a:ext cx="8439539" cy="4190999"/>
          </a:xfrm>
          <a:solidFill>
            <a:schemeClr val="tx1"/>
          </a:solidFill>
          <a:ln w="28575">
            <a:solidFill>
              <a:srgbClr val="FF0000"/>
            </a:solidFill>
          </a:ln>
        </p:spPr>
        <p:style>
          <a:lnRef idx="1">
            <a:schemeClr val="dk1"/>
          </a:lnRef>
          <a:fillRef idx="2">
            <a:schemeClr val="dk1"/>
          </a:fillRef>
          <a:effectRef idx="1">
            <a:schemeClr val="dk1"/>
          </a:effectRef>
          <a:fontRef idx="minor">
            <a:schemeClr val="dk1"/>
          </a:fontRef>
        </p:style>
        <p:txBody>
          <a:bodyPr>
            <a:noAutofit/>
          </a:bodyPr>
          <a:lstStyle/>
          <a:p>
            <a:r>
              <a:rPr lang="en-US" sz="2400" b="1" dirty="0">
                <a:solidFill>
                  <a:schemeClr val="bg1">
                    <a:lumMod val="95000"/>
                  </a:schemeClr>
                </a:solidFill>
                <a:latin typeface="Baskerville Old Face" panose="02020602080505020303" pitchFamily="18" charset="0"/>
              </a:rPr>
              <a:t>CHURCHMEN, PRIESTS, BISHOPS, POPES, HERETICS</a:t>
            </a:r>
          </a:p>
          <a:p>
            <a:r>
              <a:rPr lang="en-US" sz="2400" b="1" dirty="0">
                <a:solidFill>
                  <a:schemeClr val="bg1">
                    <a:lumMod val="95000"/>
                  </a:schemeClr>
                </a:solidFill>
                <a:latin typeface="Baskerville Old Face" panose="02020602080505020303" pitchFamily="18" charset="0"/>
              </a:rPr>
              <a:t>LEARNED MEN, SCHOLARS, SCIENTISTS, OVERREACHERS</a:t>
            </a:r>
          </a:p>
          <a:p>
            <a:r>
              <a:rPr lang="en-US" sz="2400" b="1" dirty="0">
                <a:solidFill>
                  <a:schemeClr val="bg1">
                    <a:lumMod val="95000"/>
                  </a:schemeClr>
                </a:solidFill>
                <a:latin typeface="Baskerville Old Face" panose="02020602080505020303" pitchFamily="18" charset="0"/>
              </a:rPr>
              <a:t>MAGICIANS, SORCERERS, WITCHES</a:t>
            </a:r>
          </a:p>
          <a:p>
            <a:r>
              <a:rPr lang="en-US" sz="2400" b="1" dirty="0">
                <a:solidFill>
                  <a:schemeClr val="bg1">
                    <a:lumMod val="95000"/>
                  </a:schemeClr>
                </a:solidFill>
                <a:latin typeface="Baskerville Old Face" panose="02020602080505020303" pitchFamily="18" charset="0"/>
              </a:rPr>
              <a:t>MUSICIANS, ESPECIALLY VIOLINISTS</a:t>
            </a:r>
          </a:p>
          <a:p>
            <a:r>
              <a:rPr lang="en-US" sz="2400" b="1" dirty="0">
                <a:solidFill>
                  <a:schemeClr val="bg1">
                    <a:lumMod val="95000"/>
                  </a:schemeClr>
                </a:solidFill>
                <a:latin typeface="Baskerville Old Face" panose="02020602080505020303" pitchFamily="18" charset="0"/>
              </a:rPr>
              <a:t>CREATIVE PERSONALITIES –WRITERS, ARTISTS, COMPOSERS</a:t>
            </a:r>
          </a:p>
          <a:p>
            <a:r>
              <a:rPr lang="en-US" sz="2400" b="1" dirty="0">
                <a:solidFill>
                  <a:schemeClr val="bg1">
                    <a:lumMod val="95000"/>
                  </a:schemeClr>
                </a:solidFill>
                <a:latin typeface="Baskerville Old Face" panose="02020602080505020303" pitchFamily="18" charset="0"/>
              </a:rPr>
              <a:t>DICTATORS, TYRANTS, POWER-HOLDERS</a:t>
            </a:r>
          </a:p>
          <a:p>
            <a:r>
              <a:rPr lang="en-US" sz="2400" b="1" dirty="0">
                <a:solidFill>
                  <a:schemeClr val="bg1">
                    <a:lumMod val="95000"/>
                  </a:schemeClr>
                </a:solidFill>
                <a:latin typeface="Baskerville Old Face" panose="02020602080505020303" pitchFamily="18" charset="0"/>
              </a:rPr>
              <a:t>MASS MURDERERS, ARCH-CRIMINALS</a:t>
            </a:r>
          </a:p>
        </p:txBody>
      </p:sp>
    </p:spTree>
    <p:extLst>
      <p:ext uri="{BB962C8B-B14F-4D97-AF65-F5344CB8AC3E}">
        <p14:creationId xmlns:p14="http://schemas.microsoft.com/office/powerpoint/2010/main" val="11131842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solidFill>
            <a:schemeClr val="tx1"/>
          </a:solidFill>
        </p:spPr>
        <p:txBody>
          <a:bodyPr/>
          <a:lstStyle/>
          <a:p>
            <a:r>
              <a:rPr lang="en-US" dirty="0">
                <a:solidFill>
                  <a:schemeClr val="bg1"/>
                </a:solidFill>
                <a:latin typeface="Baskerville Old Face" panose="02020602080505020303" pitchFamily="18" charset="0"/>
              </a:rPr>
              <a:t>COMING NEXT…</a:t>
            </a:r>
          </a:p>
        </p:txBody>
      </p:sp>
      <p:sp>
        <p:nvSpPr>
          <p:cNvPr id="3" name="Subtitle 2"/>
          <p:cNvSpPr>
            <a:spLocks noGrp="1"/>
          </p:cNvSpPr>
          <p:nvPr>
            <p:ph type="subTitle" idx="1"/>
          </p:nvPr>
        </p:nvSpPr>
        <p:spPr>
          <a:xfrm>
            <a:off x="1371600" y="3886200"/>
            <a:ext cx="6400800" cy="990600"/>
          </a:xfrm>
          <a:solidFill>
            <a:schemeClr val="tx1"/>
          </a:solidFill>
          <a:ln w="28575">
            <a:solidFill>
              <a:srgbClr val="FF0000"/>
            </a:solidFill>
          </a:ln>
        </p:spPr>
        <p:txBody>
          <a:bodyPr/>
          <a:lstStyle/>
          <a:p>
            <a:r>
              <a:rPr lang="en-US" sz="4800" dirty="0">
                <a:solidFill>
                  <a:srgbClr val="FF0000"/>
                </a:solidFill>
                <a:latin typeface="Baskerville Old Face" panose="02020602080505020303" pitchFamily="18" charset="0"/>
              </a:rPr>
              <a:t>WHO IS THE DEVIL?</a:t>
            </a:r>
          </a:p>
        </p:txBody>
      </p:sp>
    </p:spTree>
    <p:extLst>
      <p:ext uri="{BB962C8B-B14F-4D97-AF65-F5344CB8AC3E}">
        <p14:creationId xmlns:p14="http://schemas.microsoft.com/office/powerpoint/2010/main" val="3927406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9BFA35-3891-4611-8920-B4533FD51D7A}"/>
              </a:ext>
            </a:extLst>
          </p:cNvPr>
          <p:cNvSpPr txBox="1"/>
          <p:nvPr/>
        </p:nvSpPr>
        <p:spPr>
          <a:xfrm>
            <a:off x="1676400" y="1447800"/>
            <a:ext cx="6172200" cy="369332"/>
          </a:xfrm>
          <a:prstGeom prst="rect">
            <a:avLst/>
          </a:prstGeom>
          <a:noFill/>
        </p:spPr>
        <p:txBody>
          <a:bodyPr wrap="square" rtlCol="0">
            <a:spAutoFit/>
          </a:bodyPr>
          <a:lstStyle/>
          <a:p>
            <a:r>
              <a:rPr lang="en-US" dirty="0"/>
              <a:t>  </a:t>
            </a:r>
          </a:p>
        </p:txBody>
      </p:sp>
      <p:sp>
        <p:nvSpPr>
          <p:cNvPr id="3" name="TextBox 2">
            <a:extLst>
              <a:ext uri="{FF2B5EF4-FFF2-40B4-BE49-F238E27FC236}">
                <a16:creationId xmlns:a16="http://schemas.microsoft.com/office/drawing/2014/main" id="{C7CDFD2E-546D-47D6-871F-81EDB3D96BBF}"/>
              </a:ext>
            </a:extLst>
          </p:cNvPr>
          <p:cNvSpPr txBox="1"/>
          <p:nvPr/>
        </p:nvSpPr>
        <p:spPr>
          <a:xfrm>
            <a:off x="2204028" y="45434"/>
            <a:ext cx="4827938" cy="3785652"/>
          </a:xfrm>
          <a:prstGeom prst="rect">
            <a:avLst/>
          </a:prstGeom>
          <a:solidFill>
            <a:schemeClr val="tx1"/>
          </a:solidFill>
          <a:ln w="28575">
            <a:noFill/>
          </a:ln>
        </p:spPr>
        <p:txBody>
          <a:bodyPr wrap="square" rtlCol="0">
            <a:spAutoFit/>
          </a:bodyPr>
          <a:lstStyle/>
          <a:p>
            <a:pPr algn="ctr"/>
            <a:r>
              <a:rPr lang="en-US" sz="2400" b="1" dirty="0">
                <a:solidFill>
                  <a:srgbClr val="FF0000"/>
                </a:solidFill>
                <a:latin typeface="Baskerville Old Face" panose="02020602080505020303" pitchFamily="18" charset="0"/>
              </a:rPr>
              <a:t>The popularity of the Faust story stems from the fact that human desires and dreams are universal. Moreover, when people want something that may be difficult or impossible to get, they sometimes resort to </a:t>
            </a:r>
            <a:r>
              <a:rPr lang="en-US" sz="2400" b="1" i="1" dirty="0">
                <a:solidFill>
                  <a:srgbClr val="FF0000"/>
                </a:solidFill>
                <a:latin typeface="Baskerville Old Face" panose="02020602080505020303" pitchFamily="18" charset="0"/>
              </a:rPr>
              <a:t>evil </a:t>
            </a:r>
            <a:r>
              <a:rPr lang="en-US" sz="2400" b="1" dirty="0">
                <a:solidFill>
                  <a:srgbClr val="FF0000"/>
                </a:solidFill>
                <a:latin typeface="Baskerville Old Face" panose="02020602080505020303" pitchFamily="18" charset="0"/>
              </a:rPr>
              <a:t>(negative) means to get it quickly and easily, even though they realize there may be consequences, or </a:t>
            </a:r>
            <a:r>
              <a:rPr lang="en-US" sz="2400" b="1" i="1" dirty="0">
                <a:solidFill>
                  <a:srgbClr val="FF0000"/>
                </a:solidFill>
                <a:latin typeface="Baskerville Old Face" panose="02020602080505020303" pitchFamily="18" charset="0"/>
              </a:rPr>
              <a:t>HELL TO PAY.</a:t>
            </a:r>
          </a:p>
        </p:txBody>
      </p:sp>
      <p:pic>
        <p:nvPicPr>
          <p:cNvPr id="8" name="Picture 7">
            <a:extLst>
              <a:ext uri="{FF2B5EF4-FFF2-40B4-BE49-F238E27FC236}">
                <a16:creationId xmlns:a16="http://schemas.microsoft.com/office/drawing/2014/main" id="{59F359F8-7755-43ED-839C-EEF7D5E064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7" y="3757547"/>
            <a:ext cx="3383280" cy="2747242"/>
          </a:xfrm>
          <a:prstGeom prst="rect">
            <a:avLst/>
          </a:prstGeom>
          <a:ln w="19050">
            <a:solidFill>
              <a:srgbClr val="FF0000"/>
            </a:solidFill>
          </a:ln>
        </p:spPr>
      </p:pic>
      <p:pic>
        <p:nvPicPr>
          <p:cNvPr id="17" name="Picture 16">
            <a:extLst>
              <a:ext uri="{FF2B5EF4-FFF2-40B4-BE49-F238E27FC236}">
                <a16:creationId xmlns:a16="http://schemas.microsoft.com/office/drawing/2014/main" id="{C83A5CD0-EE96-407B-B7D3-33F72221E0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3728" y="19983"/>
            <a:ext cx="2023144" cy="3129103"/>
          </a:xfrm>
          <a:prstGeom prst="rect">
            <a:avLst/>
          </a:prstGeom>
          <a:ln w="28575">
            <a:solidFill>
              <a:srgbClr val="FF0000"/>
            </a:solidFill>
          </a:ln>
        </p:spPr>
      </p:pic>
      <p:pic>
        <p:nvPicPr>
          <p:cNvPr id="19" name="Picture 18">
            <a:extLst>
              <a:ext uri="{FF2B5EF4-FFF2-40B4-BE49-F238E27FC236}">
                <a16:creationId xmlns:a16="http://schemas.microsoft.com/office/drawing/2014/main" id="{1EE71BEA-307B-41A9-B4F9-E01473F125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17535" y="3771892"/>
            <a:ext cx="2045513" cy="2469926"/>
          </a:xfrm>
          <a:prstGeom prst="rect">
            <a:avLst/>
          </a:prstGeom>
          <a:ln w="28575">
            <a:solidFill>
              <a:srgbClr val="FF0000"/>
            </a:solidFill>
          </a:ln>
        </p:spPr>
      </p:pic>
      <p:pic>
        <p:nvPicPr>
          <p:cNvPr id="21" name="Picture 20">
            <a:extLst>
              <a:ext uri="{FF2B5EF4-FFF2-40B4-BE49-F238E27FC236}">
                <a16:creationId xmlns:a16="http://schemas.microsoft.com/office/drawing/2014/main" id="{4724FF2F-07E1-4C2F-8B7A-FAB7447B218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4255" y="45434"/>
            <a:ext cx="2169772" cy="2949555"/>
          </a:xfrm>
          <a:prstGeom prst="rect">
            <a:avLst/>
          </a:prstGeom>
          <a:ln w="19050">
            <a:solidFill>
              <a:srgbClr val="FF0000"/>
            </a:solidFill>
          </a:ln>
        </p:spPr>
      </p:pic>
      <p:pic>
        <p:nvPicPr>
          <p:cNvPr id="23" name="Picture 22">
            <a:extLst>
              <a:ext uri="{FF2B5EF4-FFF2-40B4-BE49-F238E27FC236}">
                <a16:creationId xmlns:a16="http://schemas.microsoft.com/office/drawing/2014/main" id="{1920869D-8E01-45FE-96EF-D418D1681FC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476276" y="3772416"/>
            <a:ext cx="3633469" cy="2683044"/>
          </a:xfrm>
          <a:prstGeom prst="rect">
            <a:avLst/>
          </a:prstGeom>
          <a:ln w="28575">
            <a:solidFill>
              <a:srgbClr val="FF0000"/>
            </a:solidFill>
          </a:ln>
        </p:spPr>
      </p:pic>
      <p:sp>
        <p:nvSpPr>
          <p:cNvPr id="4" name="TextBox 3"/>
          <p:cNvSpPr txBox="1"/>
          <p:nvPr/>
        </p:nvSpPr>
        <p:spPr>
          <a:xfrm>
            <a:off x="5483966" y="6468685"/>
            <a:ext cx="3622906" cy="369332"/>
          </a:xfrm>
          <a:prstGeom prst="rect">
            <a:avLst/>
          </a:prstGeom>
          <a:solidFill>
            <a:schemeClr val="tx1"/>
          </a:solidFill>
          <a:ln>
            <a:noFill/>
          </a:ln>
        </p:spPr>
        <p:txBody>
          <a:bodyPr wrap="square" rtlCol="0">
            <a:spAutoFit/>
          </a:bodyPr>
          <a:lstStyle/>
          <a:p>
            <a:pPr algn="ctr"/>
            <a:r>
              <a:rPr lang="en-US" b="1" dirty="0">
                <a:solidFill>
                  <a:srgbClr val="FF0000"/>
                </a:solidFill>
                <a:latin typeface="Baskerville Old Face" panose="02020602080505020303" pitchFamily="18" charset="0"/>
              </a:rPr>
              <a:t>Werner: “Faust and Margaret”</a:t>
            </a:r>
          </a:p>
        </p:txBody>
      </p:sp>
      <p:sp>
        <p:nvSpPr>
          <p:cNvPr id="5" name="TextBox 4"/>
          <p:cNvSpPr txBox="1"/>
          <p:nvPr/>
        </p:nvSpPr>
        <p:spPr>
          <a:xfrm>
            <a:off x="7031966" y="3199141"/>
            <a:ext cx="2170851" cy="523220"/>
          </a:xfrm>
          <a:prstGeom prst="rect">
            <a:avLst/>
          </a:prstGeom>
          <a:solidFill>
            <a:schemeClr val="tx1"/>
          </a:solidFill>
          <a:ln>
            <a:noFill/>
          </a:ln>
        </p:spPr>
        <p:txBody>
          <a:bodyPr wrap="none" rtlCol="0">
            <a:spAutoFit/>
          </a:bodyPr>
          <a:lstStyle/>
          <a:p>
            <a:r>
              <a:rPr lang="en-US" sz="1400" b="1" dirty="0">
                <a:solidFill>
                  <a:srgbClr val="FF0000"/>
                </a:solidFill>
                <a:latin typeface="Baskerville Old Face" panose="02020602080505020303" pitchFamily="18" charset="0"/>
              </a:rPr>
              <a:t>Statue of Faust &amp; Mephisto</a:t>
            </a:r>
          </a:p>
          <a:p>
            <a:r>
              <a:rPr lang="en-US" sz="1400" b="1" dirty="0">
                <a:solidFill>
                  <a:srgbClr val="FF0000"/>
                </a:solidFill>
                <a:latin typeface="Baskerville Old Face" panose="02020602080505020303" pitchFamily="18" charset="0"/>
              </a:rPr>
              <a:t>Outside of Auerbach’s cafe</a:t>
            </a:r>
          </a:p>
        </p:txBody>
      </p:sp>
      <p:sp>
        <p:nvSpPr>
          <p:cNvPr id="6" name="TextBox 5"/>
          <p:cNvSpPr txBox="1"/>
          <p:nvPr/>
        </p:nvSpPr>
        <p:spPr>
          <a:xfrm>
            <a:off x="34255" y="3033409"/>
            <a:ext cx="2169772" cy="738664"/>
          </a:xfrm>
          <a:prstGeom prst="rect">
            <a:avLst/>
          </a:prstGeom>
          <a:solidFill>
            <a:schemeClr val="tx1"/>
          </a:solidFill>
          <a:ln>
            <a:noFill/>
          </a:ln>
        </p:spPr>
        <p:txBody>
          <a:bodyPr wrap="square" rtlCol="0">
            <a:spAutoFit/>
          </a:bodyPr>
          <a:lstStyle/>
          <a:p>
            <a:r>
              <a:rPr lang="en-US" sz="1400" b="1" dirty="0">
                <a:solidFill>
                  <a:srgbClr val="FF0000"/>
                </a:solidFill>
                <a:latin typeface="Baskerville Old Face" panose="02020602080505020303" pitchFamily="18" charset="0"/>
              </a:rPr>
              <a:t>Mephistopheles in Faust’s study tempting him with Gretchen’s image</a:t>
            </a:r>
          </a:p>
        </p:txBody>
      </p:sp>
      <p:sp>
        <p:nvSpPr>
          <p:cNvPr id="7" name="TextBox 6"/>
          <p:cNvSpPr txBox="1"/>
          <p:nvPr/>
        </p:nvSpPr>
        <p:spPr>
          <a:xfrm>
            <a:off x="79470" y="6504789"/>
            <a:ext cx="3383280" cy="307777"/>
          </a:xfrm>
          <a:prstGeom prst="rect">
            <a:avLst/>
          </a:prstGeom>
          <a:solidFill>
            <a:schemeClr val="tx1"/>
          </a:solidFill>
          <a:ln>
            <a:noFill/>
          </a:ln>
        </p:spPr>
        <p:txBody>
          <a:bodyPr wrap="square" rtlCol="0">
            <a:spAutoFit/>
          </a:bodyPr>
          <a:lstStyle/>
          <a:p>
            <a:pPr algn="ctr"/>
            <a:r>
              <a:rPr lang="en-US" sz="1400" b="1" dirty="0">
                <a:solidFill>
                  <a:srgbClr val="FF0000"/>
                </a:solidFill>
                <a:latin typeface="Baskerville Old Face" panose="02020602080505020303" pitchFamily="18" charset="0"/>
              </a:rPr>
              <a:t>Scene from Gounod’s opera </a:t>
            </a:r>
            <a:r>
              <a:rPr lang="en-US" sz="1400" b="1" i="1" dirty="0">
                <a:solidFill>
                  <a:srgbClr val="FF0000"/>
                </a:solidFill>
                <a:latin typeface="Baskerville Old Face" panose="02020602080505020303" pitchFamily="18" charset="0"/>
              </a:rPr>
              <a:t>Faust</a:t>
            </a:r>
            <a:endParaRPr lang="en-US" sz="1400" b="1" dirty="0">
              <a:solidFill>
                <a:srgbClr val="FF0000"/>
              </a:solidFill>
              <a:latin typeface="Baskerville Old Face" panose="02020602080505020303" pitchFamily="18" charset="0"/>
            </a:endParaRPr>
          </a:p>
        </p:txBody>
      </p:sp>
      <p:sp>
        <p:nvSpPr>
          <p:cNvPr id="9" name="TextBox 8"/>
          <p:cNvSpPr txBox="1"/>
          <p:nvPr/>
        </p:nvSpPr>
        <p:spPr>
          <a:xfrm>
            <a:off x="3417535" y="6241817"/>
            <a:ext cx="2058741" cy="584775"/>
          </a:xfrm>
          <a:prstGeom prst="rect">
            <a:avLst/>
          </a:prstGeom>
          <a:solidFill>
            <a:schemeClr val="tx1"/>
          </a:solidFill>
          <a:ln>
            <a:noFill/>
          </a:ln>
        </p:spPr>
        <p:txBody>
          <a:bodyPr wrap="square" rtlCol="0">
            <a:spAutoFit/>
          </a:bodyPr>
          <a:lstStyle/>
          <a:p>
            <a:r>
              <a:rPr lang="en-US" sz="1600" b="1" dirty="0">
                <a:solidFill>
                  <a:srgbClr val="FF0000"/>
                </a:solidFill>
                <a:latin typeface="Baskerville Old Face" panose="02020602080505020303" pitchFamily="18" charset="0"/>
              </a:rPr>
              <a:t>Mephisto appears to Faust in his study</a:t>
            </a:r>
          </a:p>
        </p:txBody>
      </p:sp>
    </p:spTree>
    <p:extLst>
      <p:ext uri="{BB962C8B-B14F-4D97-AF65-F5344CB8AC3E}">
        <p14:creationId xmlns:p14="http://schemas.microsoft.com/office/powerpoint/2010/main" val="4211424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extBox 1"/>
          <p:cNvSpPr txBox="1"/>
          <p:nvPr/>
        </p:nvSpPr>
        <p:spPr>
          <a:xfrm>
            <a:off x="190500" y="212735"/>
            <a:ext cx="8763000" cy="6432530"/>
          </a:xfrm>
          <a:prstGeom prst="rect">
            <a:avLst/>
          </a:prstGeom>
          <a:solidFill>
            <a:schemeClr val="tx1"/>
          </a:solidFill>
          <a:ln w="57150">
            <a:solidFill>
              <a:srgbClr val="FF0000"/>
            </a:solidFill>
          </a:ln>
        </p:spPr>
        <p:txBody>
          <a:bodyPr wrap="square" rtlCol="0">
            <a:spAutoFit/>
          </a:bodyPr>
          <a:lstStyle/>
          <a:p>
            <a:pPr algn="ctr"/>
            <a:r>
              <a:rPr lang="en-US" sz="4400" b="1" dirty="0">
                <a:solidFill>
                  <a:srgbClr val="FF0000"/>
                </a:solidFill>
                <a:latin typeface="Baskerville Old Face" panose="02020602080505020303" pitchFamily="18" charset="0"/>
              </a:rPr>
              <a:t>II. WHO WAS/IS THE DEVIL? SHIFTING IDENTITIES</a:t>
            </a:r>
            <a:r>
              <a:rPr lang="en-US" sz="3600" b="1" dirty="0">
                <a:solidFill>
                  <a:srgbClr val="FF0000"/>
                </a:solidFill>
                <a:latin typeface="Baskerville Old Face" panose="02020602080505020303" pitchFamily="18" charset="0"/>
              </a:rPr>
              <a:t> </a:t>
            </a:r>
          </a:p>
          <a:p>
            <a:pPr algn="ctr"/>
            <a:endParaRPr lang="en-US" sz="3600" b="1" dirty="0">
              <a:solidFill>
                <a:srgbClr val="FF0000"/>
              </a:solidFill>
              <a:latin typeface="Baskerville Old Face" panose="02020602080505020303" pitchFamily="18" charset="0"/>
            </a:endParaRPr>
          </a:p>
          <a:p>
            <a:pPr algn="just"/>
            <a:r>
              <a:rPr lang="en-US" sz="2800" b="1" dirty="0">
                <a:solidFill>
                  <a:srgbClr val="FF0000"/>
                </a:solidFill>
                <a:latin typeface="Baskerville Old Face" panose="02020602080505020303" pitchFamily="18" charset="0"/>
              </a:rPr>
              <a:t>1. THE FALLEN ANGEL </a:t>
            </a:r>
          </a:p>
          <a:p>
            <a:pPr algn="just"/>
            <a:r>
              <a:rPr lang="en-US" sz="2800" b="1" dirty="0">
                <a:solidFill>
                  <a:srgbClr val="FF0000"/>
                </a:solidFill>
                <a:latin typeface="Baskerville Old Face" panose="02020602080505020303" pitchFamily="18" charset="0"/>
              </a:rPr>
              <a:t>2. EVIL INCARNATE</a:t>
            </a:r>
          </a:p>
          <a:p>
            <a:pPr algn="just"/>
            <a:r>
              <a:rPr lang="en-US" sz="2800" b="1" dirty="0">
                <a:solidFill>
                  <a:srgbClr val="FF0000"/>
                </a:solidFill>
                <a:latin typeface="Baskerville Old Face" panose="02020602080505020303" pitchFamily="18" charset="0"/>
              </a:rPr>
              <a:t>3. A METAPHYSICAL BEING</a:t>
            </a:r>
          </a:p>
          <a:p>
            <a:pPr algn="just"/>
            <a:r>
              <a:rPr lang="en-US" sz="2800" b="1" dirty="0">
                <a:solidFill>
                  <a:srgbClr val="FF0000"/>
                </a:solidFill>
                <a:latin typeface="Baskerville Old Face" panose="02020602080505020303" pitchFamily="18" charset="0"/>
              </a:rPr>
              <a:t>4. HEAD OF A DEMONICAL CHURCH &amp; ARMY </a:t>
            </a:r>
          </a:p>
          <a:p>
            <a:pPr algn="just"/>
            <a:r>
              <a:rPr lang="en-US" sz="2800" b="1" dirty="0">
                <a:solidFill>
                  <a:srgbClr val="FF0000"/>
                </a:solidFill>
                <a:latin typeface="Baskerville Old Face" panose="02020602080505020303" pitchFamily="18" charset="0"/>
              </a:rPr>
              <a:t>5. THE EVIL ARM OF GOD</a:t>
            </a:r>
          </a:p>
          <a:p>
            <a:pPr algn="just"/>
            <a:r>
              <a:rPr lang="en-US" sz="2800" b="1" dirty="0">
                <a:solidFill>
                  <a:srgbClr val="FF0000"/>
                </a:solidFill>
                <a:latin typeface="Baskerville Old Face" panose="02020602080505020303" pitchFamily="18" charset="0"/>
              </a:rPr>
              <a:t>6. THE SPIRIT OF NEGATION</a:t>
            </a:r>
          </a:p>
          <a:p>
            <a:pPr algn="just"/>
            <a:r>
              <a:rPr lang="en-US" sz="2800" b="1" dirty="0">
                <a:solidFill>
                  <a:srgbClr val="FF0000"/>
                </a:solidFill>
                <a:latin typeface="Baskerville Old Face" panose="02020602080505020303" pitchFamily="18" charset="0"/>
              </a:rPr>
              <a:t>7. A SYMBOL &amp; LITERARY PERSONALITY</a:t>
            </a:r>
          </a:p>
          <a:p>
            <a:pPr algn="just"/>
            <a:r>
              <a:rPr lang="en-US" sz="2800" b="1" dirty="0">
                <a:solidFill>
                  <a:srgbClr val="FF0000"/>
                </a:solidFill>
                <a:latin typeface="Baskerville Old Face" panose="02020602080505020303" pitchFamily="18" charset="0"/>
              </a:rPr>
              <a:t>8. A COMEDIAN OR VAUDEVILLIAN</a:t>
            </a:r>
          </a:p>
          <a:p>
            <a:pPr algn="just"/>
            <a:r>
              <a:rPr lang="en-US" sz="2800" b="1" dirty="0">
                <a:solidFill>
                  <a:srgbClr val="FF0000"/>
                </a:solidFill>
                <a:latin typeface="Baskerville Old Face" panose="02020602080505020303" pitchFamily="18" charset="0"/>
              </a:rPr>
              <a:t>9. THE REALITY OF EVIL IN THE WORLD</a:t>
            </a:r>
          </a:p>
          <a:p>
            <a:pPr algn="ctr"/>
            <a:endParaRPr lang="en-US" sz="3600" b="1" dirty="0">
              <a:solidFill>
                <a:schemeClr val="bg1"/>
              </a:solidFill>
            </a:endParaRPr>
          </a:p>
        </p:txBody>
      </p:sp>
      <p:pic>
        <p:nvPicPr>
          <p:cNvPr id="4" name="Symphonie Fantastique Dies Irae.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7924800" y="5715000"/>
            <a:ext cx="609600" cy="609600"/>
          </a:xfrm>
          <a:prstGeom prst="rect">
            <a:avLst/>
          </a:prstGeom>
        </p:spPr>
      </p:pic>
    </p:spTree>
    <p:extLst>
      <p:ext uri="{BB962C8B-B14F-4D97-AF65-F5344CB8AC3E}">
        <p14:creationId xmlns:p14="http://schemas.microsoft.com/office/powerpoint/2010/main" val="16223819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280" fill="hold"/>
                                        <p:tgtEl>
                                          <p:spTgt spid="4"/>
                                        </p:tgtEl>
                                      </p:cBhvr>
                                    </p:cmd>
                                  </p:childTnLst>
                                </p:cTn>
                              </p:par>
                            </p:childTnLst>
                          </p:cTn>
                        </p:par>
                      </p:childTnLst>
                    </p:cTn>
                  </p:par>
                </p:childTnLst>
              </p:cTn>
              <p:nextCondLst>
                <p:cond evt="onClick" delay="0">
                  <p:tgtEl>
                    <p:spTgt spid="4"/>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12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0"/>
            <a:ext cx="8839200" cy="2057400"/>
          </a:xfrm>
          <a:solidFill>
            <a:schemeClr val="tx1"/>
          </a:solidFill>
          <a:ln w="19050">
            <a:solidFill>
              <a:srgbClr val="FF0000"/>
            </a:solidFill>
          </a:ln>
        </p:spPr>
        <p:txBody>
          <a:bodyPr>
            <a:noAutofit/>
          </a:bodyPr>
          <a:lstStyle/>
          <a:p>
            <a:r>
              <a:rPr lang="en-US" sz="3200" b="1" dirty="0">
                <a:solidFill>
                  <a:srgbClr val="FF0000"/>
                </a:solidFill>
                <a:latin typeface="Baskerville Old Face" panose="02020602080505020303" pitchFamily="18" charset="0"/>
              </a:rPr>
              <a:t>III. WHAT WAS THE DEVIL’S NAME?</a:t>
            </a:r>
            <a:br>
              <a:rPr lang="en-US" sz="3200" b="1" dirty="0">
                <a:solidFill>
                  <a:srgbClr val="FF0000"/>
                </a:solidFill>
                <a:latin typeface="Baskerville Old Face" panose="02020602080505020303" pitchFamily="18" charset="0"/>
              </a:rPr>
            </a:br>
            <a:r>
              <a:rPr lang="en-US" sz="3200" b="1" dirty="0">
                <a:solidFill>
                  <a:srgbClr val="FF0000"/>
                </a:solidFill>
                <a:latin typeface="Baskerville Old Face" panose="02020602080505020303" pitchFamily="18" charset="0"/>
              </a:rPr>
              <a:t>The origin of the name </a:t>
            </a:r>
            <a:r>
              <a:rPr lang="en-US" sz="3200" b="1" i="1" dirty="0">
                <a:solidFill>
                  <a:srgbClr val="FF0000"/>
                </a:solidFill>
                <a:latin typeface="Baskerville Old Face" panose="02020602080505020303" pitchFamily="18" charset="0"/>
              </a:rPr>
              <a:t>Mephistophiles</a:t>
            </a:r>
            <a:r>
              <a:rPr lang="en-US" sz="3200" b="1" dirty="0">
                <a:solidFill>
                  <a:srgbClr val="FF0000"/>
                </a:solidFill>
                <a:latin typeface="Baskerville Old Face" panose="02020602080505020303" pitchFamily="18" charset="0"/>
              </a:rPr>
              <a:t>, which first appeared in the German </a:t>
            </a:r>
            <a:r>
              <a:rPr lang="en-US" sz="3200" b="1" i="1" dirty="0">
                <a:solidFill>
                  <a:srgbClr val="FF0000"/>
                </a:solidFill>
                <a:latin typeface="Baskerville Old Face" panose="02020602080505020303" pitchFamily="18" charset="0"/>
              </a:rPr>
              <a:t>Faustbook</a:t>
            </a:r>
            <a:r>
              <a:rPr lang="en-US" sz="3200" b="1" dirty="0">
                <a:solidFill>
                  <a:srgbClr val="FF0000"/>
                </a:solidFill>
                <a:latin typeface="Baskerville Old Face" panose="02020602080505020303" pitchFamily="18" charset="0"/>
              </a:rPr>
              <a:t>, 1587.</a:t>
            </a:r>
          </a:p>
        </p:txBody>
      </p:sp>
      <p:sp>
        <p:nvSpPr>
          <p:cNvPr id="3" name="Content Placeholder 2"/>
          <p:cNvSpPr>
            <a:spLocks noGrp="1"/>
          </p:cNvSpPr>
          <p:nvPr>
            <p:ph idx="1"/>
          </p:nvPr>
        </p:nvSpPr>
        <p:spPr>
          <a:xfrm>
            <a:off x="152400" y="2286000"/>
            <a:ext cx="8839200" cy="4419600"/>
          </a:xfrm>
          <a:solidFill>
            <a:schemeClr val="tx1"/>
          </a:solidFill>
          <a:ln w="28575">
            <a:solidFill>
              <a:srgbClr val="FF0000"/>
            </a:solidFill>
          </a:ln>
        </p:spPr>
        <p:txBody>
          <a:bodyPr>
            <a:normAutofit lnSpcReduction="10000"/>
          </a:bodyPr>
          <a:lstStyle/>
          <a:p>
            <a:pPr marL="0" indent="0">
              <a:buNone/>
            </a:pPr>
            <a:r>
              <a:rPr lang="en-US" b="1" i="1" dirty="0">
                <a:solidFill>
                  <a:srgbClr val="FF0000"/>
                </a:solidFill>
                <a:latin typeface="Baskerville Old Face" panose="02020602080505020303" pitchFamily="18" charset="0"/>
                <a:cs typeface="Arial" panose="020B0604020202020204" pitchFamily="34" charset="0"/>
              </a:rPr>
              <a:t>       Mephistophilis</a:t>
            </a:r>
            <a:r>
              <a:rPr lang="en-US" b="1" dirty="0">
                <a:solidFill>
                  <a:srgbClr val="FF0000"/>
                </a:solidFill>
                <a:latin typeface="Baskerville Old Face" panose="02020602080505020303" pitchFamily="18" charset="0"/>
                <a:cs typeface="Arial" panose="020B0604020202020204" pitchFamily="34" charset="0"/>
              </a:rPr>
              <a:t> is neither a traditional Judeo-     	Christian, nor a folkloric name.</a:t>
            </a:r>
          </a:p>
          <a:p>
            <a:pPr marL="0" indent="0">
              <a:buNone/>
            </a:pPr>
            <a:r>
              <a:rPr lang="en-US" b="1" dirty="0">
                <a:solidFill>
                  <a:srgbClr val="FF0000"/>
                </a:solidFill>
                <a:latin typeface="Baskerville Old Face" panose="02020602080505020303" pitchFamily="18" charset="0"/>
                <a:cs typeface="Arial" panose="020B0604020202020204" pitchFamily="34" charset="0"/>
              </a:rPr>
              <a:t> 	Its derivation remains uncertain, but the chief 	elements are, FROM GREEK: </a:t>
            </a:r>
          </a:p>
          <a:p>
            <a:pPr marL="0" indent="0">
              <a:buNone/>
            </a:pPr>
            <a:r>
              <a:rPr lang="en-US" b="1" dirty="0">
                <a:solidFill>
                  <a:srgbClr val="FF0000"/>
                </a:solidFill>
                <a:latin typeface="Baskerville Old Face" panose="02020602080505020303" pitchFamily="18" charset="0"/>
                <a:cs typeface="Arial" panose="020B0604020202020204" pitchFamily="34" charset="0"/>
              </a:rPr>
              <a:t>		            me= not; </a:t>
            </a:r>
          </a:p>
          <a:p>
            <a:pPr marL="0" indent="0">
              <a:buNone/>
            </a:pPr>
            <a:r>
              <a:rPr lang="en-US" b="1" dirty="0">
                <a:solidFill>
                  <a:srgbClr val="FF0000"/>
                </a:solidFill>
                <a:latin typeface="Baskerville Old Face" panose="02020602080505020303" pitchFamily="18" charset="0"/>
                <a:cs typeface="Arial" panose="020B0604020202020204" pitchFamily="34" charset="0"/>
              </a:rPr>
              <a:t>			   phos = light; </a:t>
            </a:r>
          </a:p>
          <a:p>
            <a:pPr marL="0" indent="0">
              <a:buNone/>
            </a:pPr>
            <a:r>
              <a:rPr lang="en-US" b="1" dirty="0">
                <a:solidFill>
                  <a:srgbClr val="FF0000"/>
                </a:solidFill>
                <a:latin typeface="Baskerville Old Face" panose="02020602080505020303" pitchFamily="18" charset="0"/>
                <a:cs typeface="Arial" panose="020B0604020202020204" pitchFamily="34" charset="0"/>
              </a:rPr>
              <a:t>                              filos=lover. </a:t>
            </a:r>
          </a:p>
          <a:p>
            <a:pPr marL="0" indent="0" algn="ctr">
              <a:buNone/>
            </a:pPr>
            <a:r>
              <a:rPr lang="en-US" b="1" dirty="0">
                <a:solidFill>
                  <a:srgbClr val="FF0000"/>
                </a:solidFill>
                <a:latin typeface="Baskerville Old Face" panose="02020602080505020303" pitchFamily="18" charset="0"/>
                <a:cs typeface="Arial" panose="020B0604020202020204" pitchFamily="34" charset="0"/>
              </a:rPr>
              <a:t>“NOT A LOVER OF LIGHT.”</a:t>
            </a:r>
          </a:p>
        </p:txBody>
      </p:sp>
    </p:spTree>
    <p:extLst>
      <p:ext uri="{BB962C8B-B14F-4D97-AF65-F5344CB8AC3E}">
        <p14:creationId xmlns:p14="http://schemas.microsoft.com/office/powerpoint/2010/main" val="3043514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924" y="533399"/>
            <a:ext cx="5018314" cy="1485969"/>
          </a:xfrm>
          <a:solidFill>
            <a:schemeClr val="tx1"/>
          </a:solidFill>
          <a:ln w="19050">
            <a:solidFill>
              <a:srgbClr val="FF0000"/>
            </a:solidFill>
          </a:ln>
        </p:spPr>
        <p:txBody>
          <a:bodyPr>
            <a:noAutofit/>
          </a:bodyPr>
          <a:lstStyle/>
          <a:p>
            <a:r>
              <a:rPr lang="en-US" sz="4000" b="1" dirty="0">
                <a:solidFill>
                  <a:srgbClr val="FF0000"/>
                </a:solidFill>
                <a:latin typeface="Baskerville Old Face" panose="02020602080505020303" pitchFamily="18" charset="0"/>
              </a:rPr>
              <a:t>IV. IS THE DEVIL </a:t>
            </a:r>
            <a:r>
              <a:rPr lang="en-US" sz="4000" b="1" i="1" dirty="0">
                <a:solidFill>
                  <a:srgbClr val="FF0000"/>
                </a:solidFill>
                <a:latin typeface="Baskerville Old Face" panose="02020602080505020303" pitchFamily="18" charset="0"/>
              </a:rPr>
              <a:t>REAL</a:t>
            </a:r>
            <a:r>
              <a:rPr lang="en-US" sz="4000" b="1" dirty="0">
                <a:solidFill>
                  <a:srgbClr val="FF0000"/>
                </a:solidFill>
                <a:latin typeface="Baskerville Old Face" panose="02020602080505020303" pitchFamily="18" charset="0"/>
              </a:rPr>
              <a:t>?</a:t>
            </a:r>
          </a:p>
        </p:txBody>
      </p:sp>
      <p:sp>
        <p:nvSpPr>
          <p:cNvPr id="3" name="TextBox 2"/>
          <p:cNvSpPr txBox="1"/>
          <p:nvPr/>
        </p:nvSpPr>
        <p:spPr>
          <a:xfrm>
            <a:off x="5076371" y="533398"/>
            <a:ext cx="4007705" cy="5852160"/>
          </a:xfrm>
          <a:prstGeom prst="rect">
            <a:avLst/>
          </a:prstGeom>
          <a:solidFill>
            <a:schemeClr val="tx1"/>
          </a:solidFill>
          <a:ln w="38100">
            <a:solidFill>
              <a:srgbClr val="FF0000"/>
            </a:solidFill>
          </a:ln>
        </p:spPr>
        <p:txBody>
          <a:bodyPr wrap="square" rtlCol="0">
            <a:spAutoFit/>
          </a:bodyPr>
          <a:lstStyle/>
          <a:p>
            <a:r>
              <a:rPr lang="en-US" sz="2400" b="1" dirty="0">
                <a:solidFill>
                  <a:srgbClr val="FF0000"/>
                </a:solidFill>
                <a:latin typeface="Baskerville Old Face" panose="02020602080505020303" pitchFamily="18" charset="0"/>
              </a:rPr>
              <a:t>“Wherever [God] is…there too the  devil belongs, and asserts his complementary reality to that of God.  A modern theologian may take the devil </a:t>
            </a:r>
            <a:r>
              <a:rPr lang="en-US" sz="2400" b="1" i="1" dirty="0">
                <a:solidFill>
                  <a:srgbClr val="FF0000"/>
                </a:solidFill>
                <a:latin typeface="Baskerville Old Face" panose="02020602080505020303" pitchFamily="18" charset="0"/>
              </a:rPr>
              <a:t>symbolically</a:t>
            </a:r>
            <a:r>
              <a:rPr lang="en-US" sz="2400" b="1" dirty="0">
                <a:solidFill>
                  <a:srgbClr val="FF0000"/>
                </a:solidFill>
                <a:latin typeface="Baskerville Old Face" panose="02020602080505020303" pitchFamily="18" charset="0"/>
              </a:rPr>
              <a:t>, but  why  should  hell be more symbolical than heaven?  The people have certainly never thought so. The crass, obscenely comic figure of the </a:t>
            </a:r>
            <a:r>
              <a:rPr lang="en-US" sz="2400" b="1" i="1" dirty="0">
                <a:solidFill>
                  <a:srgbClr val="FF0000"/>
                </a:solidFill>
                <a:latin typeface="Baskerville Old Face" panose="02020602080505020303" pitchFamily="18" charset="0"/>
              </a:rPr>
              <a:t>divel</a:t>
            </a:r>
            <a:r>
              <a:rPr lang="en-US" sz="2400" b="1" dirty="0">
                <a:solidFill>
                  <a:srgbClr val="FF0000"/>
                </a:solidFill>
                <a:latin typeface="Baskerville Old Face" panose="02020602080505020303" pitchFamily="18" charset="0"/>
              </a:rPr>
              <a:t> has always been nearer to them than the Eternal Majesty.”</a:t>
            </a:r>
          </a:p>
          <a:p>
            <a:r>
              <a:rPr lang="en-US" sz="2400" b="1" dirty="0">
                <a:solidFill>
                  <a:srgbClr val="FF0000"/>
                </a:solidFill>
                <a:latin typeface="Baskerville Old Face" panose="02020602080505020303" pitchFamily="18" charset="0"/>
              </a:rPr>
              <a:t> (Thomas Mann, </a:t>
            </a:r>
            <a:r>
              <a:rPr lang="en-US" sz="2400" b="1" i="1" dirty="0">
                <a:solidFill>
                  <a:srgbClr val="FF0000"/>
                </a:solidFill>
                <a:latin typeface="Baskerville Old Face" panose="02020602080505020303" pitchFamily="18" charset="0"/>
              </a:rPr>
              <a:t>Dr. Faustus)</a:t>
            </a:r>
            <a:endParaRPr lang="en-US" sz="2400" b="1" dirty="0">
              <a:solidFill>
                <a:srgbClr val="FF0000"/>
              </a:solidFill>
              <a:latin typeface="Baskerville Old Face" panose="02020602080505020303"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15" y="2053624"/>
            <a:ext cx="5138486" cy="4389120"/>
          </a:xfrm>
          <a:prstGeom prst="rect">
            <a:avLst/>
          </a:prstGeom>
        </p:spPr>
      </p:pic>
    </p:spTree>
    <p:extLst>
      <p:ext uri="{BB962C8B-B14F-4D97-AF65-F5344CB8AC3E}">
        <p14:creationId xmlns:p14="http://schemas.microsoft.com/office/powerpoint/2010/main" val="1163466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53787"/>
            <a:ext cx="9143999" cy="609599"/>
          </a:xfrm>
          <a:solidFill>
            <a:schemeClr val="tx1"/>
          </a:solidFill>
          <a:ln w="57150">
            <a:solidFill>
              <a:srgbClr val="FF0000"/>
            </a:solidFill>
          </a:ln>
        </p:spPr>
        <p:txBody>
          <a:bodyPr>
            <a:normAutofit/>
          </a:bodyPr>
          <a:lstStyle/>
          <a:p>
            <a:pPr algn="l"/>
            <a:r>
              <a:rPr lang="en-US" sz="2400" b="1" dirty="0">
                <a:solidFill>
                  <a:srgbClr val="FF0000"/>
                </a:solidFill>
                <a:latin typeface="Baskerville Old Face" panose="02020602080505020303" pitchFamily="18" charset="0"/>
              </a:rPr>
              <a:t>V. EIGHT </a:t>
            </a:r>
            <a:r>
              <a:rPr lang="en-US" sz="2400" b="1" i="1" dirty="0">
                <a:solidFill>
                  <a:srgbClr val="FF0000"/>
                </a:solidFill>
                <a:latin typeface="Baskerville Old Face" panose="02020602080505020303" pitchFamily="18" charset="0"/>
              </a:rPr>
              <a:t>REAL </a:t>
            </a:r>
            <a:r>
              <a:rPr lang="en-US" sz="2400" b="1" dirty="0">
                <a:solidFill>
                  <a:srgbClr val="FF0000"/>
                </a:solidFill>
                <a:latin typeface="Baskerville Old Face" panose="02020602080505020303" pitchFamily="18" charset="0"/>
              </a:rPr>
              <a:t>PEOPLE WHO PACTED WITH THE DEVIL </a:t>
            </a:r>
          </a:p>
        </p:txBody>
      </p:sp>
      <p:pic>
        <p:nvPicPr>
          <p:cNvPr id="4" name="Picture 3">
            <a:extLst>
              <a:ext uri="{FF2B5EF4-FFF2-40B4-BE49-F238E27FC236}">
                <a16:creationId xmlns:a16="http://schemas.microsoft.com/office/drawing/2014/main" id="{C2F2B222-9F65-5238-813A-37F5E9006D2E}"/>
              </a:ext>
            </a:extLst>
          </p:cNvPr>
          <p:cNvPicPr>
            <a:picLocks noChangeAspect="1"/>
          </p:cNvPicPr>
          <p:nvPr/>
        </p:nvPicPr>
        <p:blipFill>
          <a:blip r:embed="rId2"/>
          <a:stretch>
            <a:fillRect/>
          </a:stretch>
        </p:blipFill>
        <p:spPr>
          <a:xfrm>
            <a:off x="466060" y="1083356"/>
            <a:ext cx="1675644" cy="1920240"/>
          </a:xfrm>
          <a:prstGeom prst="rect">
            <a:avLst/>
          </a:prstGeom>
        </p:spPr>
      </p:pic>
      <p:pic>
        <p:nvPicPr>
          <p:cNvPr id="1026" name="Picture 2" descr="Gerbert d'Aurillac (946 — May 12, 1003), France clergyman, mathematician,  scientist, scholars | World Biographical Encyclopedia">
            <a:extLst>
              <a:ext uri="{FF2B5EF4-FFF2-40B4-BE49-F238E27FC236}">
                <a16:creationId xmlns:a16="http://schemas.microsoft.com/office/drawing/2014/main" id="{261A06BC-E6E9-FDCD-28B7-5CF60465C6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98117" y="1013155"/>
            <a:ext cx="1997890" cy="192024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Johann Georg Faust Biography">
            <a:extLst>
              <a:ext uri="{FF2B5EF4-FFF2-40B4-BE49-F238E27FC236}">
                <a16:creationId xmlns:a16="http://schemas.microsoft.com/office/drawing/2014/main" id="{98F3BB36-859F-604C-F276-E4CEC8A62A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45429" y="1039468"/>
            <a:ext cx="1902143" cy="192024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einrich Cornelius Agrippa von Nettesheim | Renaissance scholar | Britannica">
            <a:extLst>
              <a:ext uri="{FF2B5EF4-FFF2-40B4-BE49-F238E27FC236}">
                <a16:creationId xmlns:a16="http://schemas.microsoft.com/office/drawing/2014/main" id="{AED05BAC-5938-FE86-E768-4BDE2727FF2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9012" r="16238"/>
          <a:stretch/>
        </p:blipFill>
        <p:spPr bwMode="auto">
          <a:xfrm>
            <a:off x="6940754" y="1052404"/>
            <a:ext cx="1692040" cy="192024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Urbain Grandier - Wikipedia">
            <a:extLst>
              <a:ext uri="{FF2B5EF4-FFF2-40B4-BE49-F238E27FC236}">
                <a16:creationId xmlns:a16="http://schemas.microsoft.com/office/drawing/2014/main" id="{85178C61-4D4C-D245-4D19-015FDE18387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6639" y="3979246"/>
            <a:ext cx="1759765" cy="192024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Giuseppe Tartini">
            <a:extLst>
              <a:ext uri="{FF2B5EF4-FFF2-40B4-BE49-F238E27FC236}">
                <a16:creationId xmlns:a16="http://schemas.microsoft.com/office/drawing/2014/main" id="{B8154E6C-455B-9268-447F-C1F064ED6C9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88661" y="3992335"/>
            <a:ext cx="1969776" cy="192024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Niccolò Paganini - Wikipedia">
            <a:extLst>
              <a:ext uri="{FF2B5EF4-FFF2-40B4-BE49-F238E27FC236}">
                <a16:creationId xmlns:a16="http://schemas.microsoft.com/office/drawing/2014/main" id="{D3DA7595-0D2E-FE27-8E63-39416F833EC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903422" y="3985214"/>
            <a:ext cx="1907985" cy="192024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Review: Robert Johnson: Trick the Devil - Arts - The Austin Chronicle">
            <a:extLst>
              <a:ext uri="{FF2B5EF4-FFF2-40B4-BE49-F238E27FC236}">
                <a16:creationId xmlns:a16="http://schemas.microsoft.com/office/drawing/2014/main" id="{36AF5EEE-2C79-FE6E-792F-A049009D57E4}"/>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r="14110"/>
          <a:stretch/>
        </p:blipFill>
        <p:spPr bwMode="auto">
          <a:xfrm>
            <a:off x="7004405" y="4034888"/>
            <a:ext cx="1736284" cy="192024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C9DE7D0-75BC-A1CA-BD45-7D83F28ED7FE}"/>
              </a:ext>
            </a:extLst>
          </p:cNvPr>
          <p:cNvSpPr txBox="1"/>
          <p:nvPr/>
        </p:nvSpPr>
        <p:spPr>
          <a:xfrm>
            <a:off x="555401" y="3306866"/>
            <a:ext cx="1496962" cy="338554"/>
          </a:xfrm>
          <a:prstGeom prst="rect">
            <a:avLst/>
          </a:prstGeom>
          <a:solidFill>
            <a:schemeClr val="tx1">
              <a:lumMod val="85000"/>
              <a:lumOff val="15000"/>
            </a:schemeClr>
          </a:solidFill>
          <a:ln>
            <a:solidFill>
              <a:srgbClr val="FF0000"/>
            </a:solidFill>
          </a:ln>
        </p:spPr>
        <p:txBody>
          <a:bodyPr wrap="square">
            <a:spAutoFit/>
          </a:bodyPr>
          <a:lstStyle/>
          <a:p>
            <a:r>
              <a:rPr lang="en-US" sz="1600" b="1" dirty="0">
                <a:solidFill>
                  <a:srgbClr val="FF0000"/>
                </a:solidFill>
                <a:latin typeface="Baskerville Old Face" panose="02020602080505020303" pitchFamily="18" charset="0"/>
              </a:rPr>
              <a:t>1) Theophilus </a:t>
            </a:r>
            <a:endParaRPr lang="ru-RU" sz="1600" dirty="0">
              <a:solidFill>
                <a:srgbClr val="FF0000"/>
              </a:solidFill>
            </a:endParaRPr>
          </a:p>
        </p:txBody>
      </p:sp>
      <p:sp>
        <p:nvSpPr>
          <p:cNvPr id="8" name="TextBox 7">
            <a:extLst>
              <a:ext uri="{FF2B5EF4-FFF2-40B4-BE49-F238E27FC236}">
                <a16:creationId xmlns:a16="http://schemas.microsoft.com/office/drawing/2014/main" id="{22EB3C4C-E238-7BA8-EB79-2F1D0564D6BB}"/>
              </a:ext>
            </a:extLst>
          </p:cNvPr>
          <p:cNvSpPr txBox="1"/>
          <p:nvPr/>
        </p:nvSpPr>
        <p:spPr>
          <a:xfrm>
            <a:off x="2658192" y="3349704"/>
            <a:ext cx="1776431" cy="338554"/>
          </a:xfrm>
          <a:prstGeom prst="rect">
            <a:avLst/>
          </a:prstGeom>
          <a:solidFill>
            <a:schemeClr val="tx1">
              <a:lumMod val="85000"/>
              <a:lumOff val="15000"/>
            </a:schemeClr>
          </a:solidFill>
          <a:ln>
            <a:solidFill>
              <a:srgbClr val="FF0000"/>
            </a:solidFill>
          </a:ln>
        </p:spPr>
        <p:txBody>
          <a:bodyPr wrap="square">
            <a:spAutoFit/>
          </a:bodyPr>
          <a:lstStyle/>
          <a:p>
            <a:r>
              <a:rPr lang="en-US" sz="1600" b="1" dirty="0">
                <a:solidFill>
                  <a:srgbClr val="FF0000"/>
                </a:solidFill>
                <a:latin typeface="Baskerville Old Face" panose="02020602080505020303" pitchFamily="18" charset="0"/>
              </a:rPr>
              <a:t>2) Pope Sylvester </a:t>
            </a:r>
            <a:endParaRPr lang="ru-RU" sz="1600" dirty="0">
              <a:solidFill>
                <a:srgbClr val="FF0000"/>
              </a:solidFill>
            </a:endParaRPr>
          </a:p>
        </p:txBody>
      </p:sp>
      <p:sp>
        <p:nvSpPr>
          <p:cNvPr id="10" name="TextBox 9">
            <a:extLst>
              <a:ext uri="{FF2B5EF4-FFF2-40B4-BE49-F238E27FC236}">
                <a16:creationId xmlns:a16="http://schemas.microsoft.com/office/drawing/2014/main" id="{A16CD438-5164-5DF3-7A4F-8923E4EE238C}"/>
              </a:ext>
            </a:extLst>
          </p:cNvPr>
          <p:cNvSpPr txBox="1"/>
          <p:nvPr/>
        </p:nvSpPr>
        <p:spPr>
          <a:xfrm>
            <a:off x="4845429" y="3339489"/>
            <a:ext cx="1730602" cy="338554"/>
          </a:xfrm>
          <a:prstGeom prst="rect">
            <a:avLst/>
          </a:prstGeom>
          <a:solidFill>
            <a:schemeClr val="tx1">
              <a:lumMod val="85000"/>
              <a:lumOff val="15000"/>
            </a:schemeClr>
          </a:solidFill>
          <a:ln>
            <a:solidFill>
              <a:srgbClr val="FF0000"/>
            </a:solidFill>
          </a:ln>
        </p:spPr>
        <p:txBody>
          <a:bodyPr wrap="square">
            <a:spAutoFit/>
          </a:bodyPr>
          <a:lstStyle/>
          <a:p>
            <a:r>
              <a:rPr lang="en-US" sz="1600" b="1" dirty="0">
                <a:solidFill>
                  <a:schemeClr val="bg1"/>
                </a:solidFill>
                <a:latin typeface="Baskerville Old Face" panose="02020602080505020303" pitchFamily="18" charset="0"/>
              </a:rPr>
              <a:t> </a:t>
            </a:r>
            <a:r>
              <a:rPr lang="en-US" sz="1600" b="1" dirty="0">
                <a:solidFill>
                  <a:srgbClr val="FF0000"/>
                </a:solidFill>
                <a:latin typeface="Baskerville Old Face" panose="02020602080505020303" pitchFamily="18" charset="0"/>
              </a:rPr>
              <a:t>3) Johann Faust </a:t>
            </a:r>
            <a:endParaRPr lang="ru-RU" sz="1600" dirty="0">
              <a:solidFill>
                <a:srgbClr val="FF0000"/>
              </a:solidFill>
            </a:endParaRPr>
          </a:p>
        </p:txBody>
      </p:sp>
      <p:sp>
        <p:nvSpPr>
          <p:cNvPr id="12" name="TextBox 11">
            <a:extLst>
              <a:ext uri="{FF2B5EF4-FFF2-40B4-BE49-F238E27FC236}">
                <a16:creationId xmlns:a16="http://schemas.microsoft.com/office/drawing/2014/main" id="{D4C8CCA9-2395-D6BD-211E-35F5E088229F}"/>
              </a:ext>
            </a:extLst>
          </p:cNvPr>
          <p:cNvSpPr txBox="1"/>
          <p:nvPr/>
        </p:nvSpPr>
        <p:spPr>
          <a:xfrm>
            <a:off x="7011917" y="3276088"/>
            <a:ext cx="1549715" cy="369332"/>
          </a:xfrm>
          <a:prstGeom prst="rect">
            <a:avLst/>
          </a:prstGeom>
          <a:solidFill>
            <a:schemeClr val="tx1">
              <a:lumMod val="85000"/>
              <a:lumOff val="15000"/>
            </a:schemeClr>
          </a:solidFill>
          <a:ln>
            <a:solidFill>
              <a:srgbClr val="FF0000"/>
            </a:solidFill>
          </a:ln>
        </p:spPr>
        <p:txBody>
          <a:bodyPr wrap="square">
            <a:spAutoFit/>
          </a:bodyPr>
          <a:lstStyle/>
          <a:p>
            <a:r>
              <a:rPr lang="en-US" sz="1800" b="1" dirty="0">
                <a:solidFill>
                  <a:schemeClr val="bg1"/>
                </a:solidFill>
                <a:latin typeface="Baskerville Old Face" panose="02020602080505020303" pitchFamily="18" charset="0"/>
              </a:rPr>
              <a:t> </a:t>
            </a:r>
            <a:r>
              <a:rPr lang="en-US" sz="1200" b="1" dirty="0">
                <a:solidFill>
                  <a:srgbClr val="FF0000"/>
                </a:solidFill>
                <a:latin typeface="Baskerville Old Face" panose="02020602080505020303" pitchFamily="18" charset="0"/>
              </a:rPr>
              <a:t>4) Cornelius Agrippa</a:t>
            </a:r>
            <a:endParaRPr lang="ru-RU" sz="1200" dirty="0">
              <a:solidFill>
                <a:srgbClr val="FF0000"/>
              </a:solidFill>
            </a:endParaRPr>
          </a:p>
        </p:txBody>
      </p:sp>
      <p:sp>
        <p:nvSpPr>
          <p:cNvPr id="16" name="TextBox 15">
            <a:extLst>
              <a:ext uri="{FF2B5EF4-FFF2-40B4-BE49-F238E27FC236}">
                <a16:creationId xmlns:a16="http://schemas.microsoft.com/office/drawing/2014/main" id="{39358C29-BAE6-72B5-A962-7772C6C0B9B4}"/>
              </a:ext>
            </a:extLst>
          </p:cNvPr>
          <p:cNvSpPr txBox="1"/>
          <p:nvPr/>
        </p:nvSpPr>
        <p:spPr>
          <a:xfrm>
            <a:off x="4857592" y="6217622"/>
            <a:ext cx="1776431" cy="369332"/>
          </a:xfrm>
          <a:prstGeom prst="rect">
            <a:avLst/>
          </a:prstGeom>
          <a:solidFill>
            <a:schemeClr val="tx1">
              <a:lumMod val="85000"/>
              <a:lumOff val="15000"/>
            </a:schemeClr>
          </a:solidFill>
          <a:ln>
            <a:solidFill>
              <a:srgbClr val="FF0000"/>
            </a:solidFill>
          </a:ln>
        </p:spPr>
        <p:txBody>
          <a:bodyPr wrap="square">
            <a:spAutoFit/>
          </a:bodyPr>
          <a:lstStyle/>
          <a:p>
            <a:r>
              <a:rPr lang="en-US" sz="1800" b="1" dirty="0">
                <a:solidFill>
                  <a:schemeClr val="bg1"/>
                </a:solidFill>
                <a:latin typeface="Baskerville Old Face" panose="02020602080505020303" pitchFamily="18" charset="0"/>
              </a:rPr>
              <a:t> </a:t>
            </a:r>
            <a:r>
              <a:rPr lang="en-US" sz="1600" b="1" dirty="0">
                <a:solidFill>
                  <a:srgbClr val="FF0000"/>
                </a:solidFill>
                <a:latin typeface="Baskerville Old Face" panose="02020602080505020303" pitchFamily="18" charset="0"/>
              </a:rPr>
              <a:t>7) Nicolo Paganini</a:t>
            </a:r>
            <a:endParaRPr lang="ru-RU" sz="1600" dirty="0">
              <a:solidFill>
                <a:srgbClr val="FF0000"/>
              </a:solidFill>
            </a:endParaRPr>
          </a:p>
        </p:txBody>
      </p:sp>
      <p:sp>
        <p:nvSpPr>
          <p:cNvPr id="19" name="TextBox 18">
            <a:extLst>
              <a:ext uri="{FF2B5EF4-FFF2-40B4-BE49-F238E27FC236}">
                <a16:creationId xmlns:a16="http://schemas.microsoft.com/office/drawing/2014/main" id="{C04EFBBD-E898-B74D-8487-DF9D49E7A471}"/>
              </a:ext>
            </a:extLst>
          </p:cNvPr>
          <p:cNvSpPr txBox="1"/>
          <p:nvPr/>
        </p:nvSpPr>
        <p:spPr>
          <a:xfrm>
            <a:off x="450460" y="6172200"/>
            <a:ext cx="1776431" cy="338554"/>
          </a:xfrm>
          <a:prstGeom prst="rect">
            <a:avLst/>
          </a:prstGeom>
          <a:solidFill>
            <a:schemeClr val="tx1">
              <a:lumMod val="85000"/>
              <a:lumOff val="15000"/>
            </a:schemeClr>
          </a:solidFill>
          <a:ln>
            <a:solidFill>
              <a:srgbClr val="FF0000"/>
            </a:solidFill>
          </a:ln>
        </p:spPr>
        <p:txBody>
          <a:bodyPr wrap="square" rtlCol="0">
            <a:spAutoFit/>
          </a:bodyPr>
          <a:lstStyle/>
          <a:p>
            <a:r>
              <a:rPr lang="en-US" sz="1600" b="1" dirty="0">
                <a:solidFill>
                  <a:srgbClr val="FF0000"/>
                </a:solidFill>
                <a:latin typeface="Baskerville Old Face" panose="02020602080505020303" pitchFamily="18" charset="0"/>
              </a:rPr>
              <a:t>5) Urbain Grandier</a:t>
            </a:r>
            <a:endParaRPr lang="ru-RU" sz="1600" b="1" dirty="0">
              <a:solidFill>
                <a:srgbClr val="FF0000"/>
              </a:solidFill>
            </a:endParaRPr>
          </a:p>
        </p:txBody>
      </p:sp>
      <p:sp>
        <p:nvSpPr>
          <p:cNvPr id="20" name="TextBox 19">
            <a:extLst>
              <a:ext uri="{FF2B5EF4-FFF2-40B4-BE49-F238E27FC236}">
                <a16:creationId xmlns:a16="http://schemas.microsoft.com/office/drawing/2014/main" id="{DC0BBEAB-5153-1FFA-BA26-0EE064B25B7A}"/>
              </a:ext>
            </a:extLst>
          </p:cNvPr>
          <p:cNvSpPr txBox="1"/>
          <p:nvPr/>
        </p:nvSpPr>
        <p:spPr>
          <a:xfrm>
            <a:off x="2635925" y="6248400"/>
            <a:ext cx="1949967" cy="338554"/>
          </a:xfrm>
          <a:prstGeom prst="rect">
            <a:avLst/>
          </a:prstGeom>
          <a:solidFill>
            <a:schemeClr val="tx1">
              <a:lumMod val="85000"/>
              <a:lumOff val="15000"/>
            </a:schemeClr>
          </a:solidFill>
          <a:ln>
            <a:solidFill>
              <a:srgbClr val="FF0000"/>
            </a:solidFill>
          </a:ln>
        </p:spPr>
        <p:txBody>
          <a:bodyPr wrap="square" rtlCol="0">
            <a:spAutoFit/>
          </a:bodyPr>
          <a:lstStyle/>
          <a:p>
            <a:r>
              <a:rPr lang="en-US" sz="1600" b="1" dirty="0">
                <a:solidFill>
                  <a:srgbClr val="FF0000"/>
                </a:solidFill>
                <a:latin typeface="Baskerville Old Face" panose="02020602080505020303" pitchFamily="18" charset="0"/>
              </a:rPr>
              <a:t>6) Giuseppe Tartini</a:t>
            </a:r>
            <a:endParaRPr lang="ru-RU" sz="1600" b="1" dirty="0">
              <a:solidFill>
                <a:srgbClr val="FF0000"/>
              </a:solidFill>
            </a:endParaRPr>
          </a:p>
        </p:txBody>
      </p:sp>
      <p:sp>
        <p:nvSpPr>
          <p:cNvPr id="21" name="TextBox 20">
            <a:extLst>
              <a:ext uri="{FF2B5EF4-FFF2-40B4-BE49-F238E27FC236}">
                <a16:creationId xmlns:a16="http://schemas.microsoft.com/office/drawing/2014/main" id="{068A28D4-4644-07E4-AF7E-FE077F82769B}"/>
              </a:ext>
            </a:extLst>
          </p:cNvPr>
          <p:cNvSpPr txBox="1"/>
          <p:nvPr/>
        </p:nvSpPr>
        <p:spPr>
          <a:xfrm>
            <a:off x="6992634" y="6244206"/>
            <a:ext cx="1736284" cy="307777"/>
          </a:xfrm>
          <a:prstGeom prst="rect">
            <a:avLst/>
          </a:prstGeom>
          <a:solidFill>
            <a:schemeClr val="tx1">
              <a:lumMod val="85000"/>
              <a:lumOff val="15000"/>
            </a:schemeClr>
          </a:solidFill>
          <a:ln>
            <a:solidFill>
              <a:srgbClr val="FF0000"/>
            </a:solidFill>
          </a:ln>
        </p:spPr>
        <p:txBody>
          <a:bodyPr wrap="square" rtlCol="0">
            <a:spAutoFit/>
          </a:bodyPr>
          <a:lstStyle/>
          <a:p>
            <a:pPr algn="ctr"/>
            <a:r>
              <a:rPr lang="en-US" sz="1400" b="1" dirty="0">
                <a:solidFill>
                  <a:srgbClr val="FF0000"/>
                </a:solidFill>
                <a:latin typeface="Baskerville Old Face" panose="02020602080505020303" pitchFamily="18" charset="0"/>
              </a:rPr>
              <a:t>8) Robert Johnson</a:t>
            </a:r>
            <a:endParaRPr lang="ru-RU" sz="1400" b="1" dirty="0">
              <a:solidFill>
                <a:srgbClr val="FF0000"/>
              </a:solidFill>
            </a:endParaRPr>
          </a:p>
        </p:txBody>
      </p:sp>
    </p:spTree>
    <p:extLst>
      <p:ext uri="{BB962C8B-B14F-4D97-AF65-F5344CB8AC3E}">
        <p14:creationId xmlns:p14="http://schemas.microsoft.com/office/powerpoint/2010/main" val="629719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2" name="TextBox 1"/>
          <p:cNvSpPr txBox="1"/>
          <p:nvPr/>
        </p:nvSpPr>
        <p:spPr>
          <a:xfrm>
            <a:off x="116115" y="152400"/>
            <a:ext cx="4572000" cy="6370975"/>
          </a:xfrm>
          <a:prstGeom prst="rect">
            <a:avLst/>
          </a:prstGeom>
          <a:solidFill>
            <a:schemeClr val="tx1"/>
          </a:solidFill>
          <a:ln w="38100">
            <a:solidFill>
              <a:srgbClr val="FF0000"/>
            </a:solidFill>
          </a:ln>
        </p:spPr>
        <p:txBody>
          <a:bodyPr wrap="square" rtlCol="0">
            <a:spAutoFit/>
          </a:bodyPr>
          <a:lstStyle/>
          <a:p>
            <a:r>
              <a:rPr lang="en-US" sz="2800" b="1" i="1" dirty="0">
                <a:solidFill>
                  <a:srgbClr val="FF0000"/>
                </a:solidFill>
              </a:rPr>
              <a:t>1. </a:t>
            </a:r>
            <a:r>
              <a:rPr lang="en-US" sz="2400" b="1" i="1" u="sng" dirty="0">
                <a:solidFill>
                  <a:srgbClr val="FF0000"/>
                </a:solidFill>
                <a:latin typeface="Baskerville Old Face" panose="02020602080505020303" pitchFamily="18" charset="0"/>
              </a:rPr>
              <a:t>THEOPHILUS OF ADANA</a:t>
            </a:r>
            <a:r>
              <a:rPr lang="en-US" sz="2000" b="1" i="1" dirty="0">
                <a:solidFill>
                  <a:srgbClr val="FF0000"/>
                </a:solidFill>
                <a:latin typeface="Baskerville Old Face" panose="02020602080505020303" pitchFamily="18" charset="0"/>
              </a:rPr>
              <a:t> </a:t>
            </a:r>
            <a:r>
              <a:rPr lang="en-US" sz="2000" b="1" dirty="0">
                <a:solidFill>
                  <a:srgbClr val="FF0000"/>
                </a:solidFill>
                <a:latin typeface="Baskerville Old Face" panose="02020602080505020303" pitchFamily="18" charset="0"/>
              </a:rPr>
              <a:t>(died 538 ) was a sixth century clergyman.</a:t>
            </a:r>
          </a:p>
          <a:p>
            <a:r>
              <a:rPr lang="en-US" sz="2000" b="1" dirty="0">
                <a:solidFill>
                  <a:srgbClr val="FF0000"/>
                </a:solidFill>
                <a:latin typeface="Baskerville Old Face" panose="02020602080505020303" pitchFamily="18" charset="0"/>
              </a:rPr>
              <a:t>Theophilus   contacted  Satan in order to get the position of bishop in his church.</a:t>
            </a:r>
          </a:p>
          <a:p>
            <a:endParaRPr lang="en-US" sz="2000" b="1" dirty="0">
              <a:solidFill>
                <a:srgbClr val="FF0000"/>
              </a:solidFill>
              <a:latin typeface="Baskerville Old Face" panose="02020602080505020303" pitchFamily="18" charset="0"/>
            </a:endParaRPr>
          </a:p>
          <a:p>
            <a:r>
              <a:rPr lang="en-US" sz="2000" b="1" dirty="0">
                <a:solidFill>
                  <a:srgbClr val="FF0000"/>
                </a:solidFill>
                <a:latin typeface="Baskerville Old Face" panose="02020602080505020303" pitchFamily="18" charset="0"/>
              </a:rPr>
              <a:t> Satan demanded he renounce Christ and the Virgin Mary in a contract signed with his own blood. Theophilus complied and the Devil gave him the position of bishop.</a:t>
            </a:r>
          </a:p>
          <a:p>
            <a:r>
              <a:rPr lang="en-US" sz="2000" b="1" dirty="0">
                <a:solidFill>
                  <a:srgbClr val="FF0000"/>
                </a:solidFill>
                <a:latin typeface="Baskerville Old Face" panose="02020602080505020303" pitchFamily="18" charset="0"/>
              </a:rPr>
              <a:t> </a:t>
            </a:r>
          </a:p>
          <a:p>
            <a:r>
              <a:rPr lang="en-US" sz="2000" b="1" dirty="0">
                <a:solidFill>
                  <a:srgbClr val="FF0000"/>
                </a:solidFill>
                <a:latin typeface="Baskerville Old Face" panose="02020602080505020303" pitchFamily="18" charset="0"/>
              </a:rPr>
              <a:t> Years later, Theophilus repented, and prayed to the Virgin for forgiveness.  Mary  interceded with God, and  Theophilus was granted Absolution.  But Satan fought for 3 days against Mary  before giving back the damning contract .</a:t>
            </a:r>
          </a:p>
          <a:p>
            <a:r>
              <a:rPr lang="en-US" sz="2000" b="1" dirty="0">
                <a:solidFill>
                  <a:srgbClr val="FF0000"/>
                </a:solidFill>
                <a:latin typeface="Baskerville Old Face" panose="02020602080505020303" pitchFamily="18" charset="0"/>
              </a:rPr>
              <a:t> </a:t>
            </a:r>
          </a:p>
          <a:p>
            <a:r>
              <a:rPr lang="en-US" sz="2000" b="1" dirty="0">
                <a:solidFill>
                  <a:srgbClr val="FF0000"/>
                </a:solidFill>
                <a:latin typeface="Baskerville Old Face" panose="02020602080505020303" pitchFamily="18" charset="0"/>
              </a:rPr>
              <a:t>Theophilus confessed to all he had done; the bishop burned the document and Theophilus expired out of joy.</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7589" y="152400"/>
            <a:ext cx="4206240" cy="5562600"/>
          </a:xfrm>
          <a:prstGeom prst="rect">
            <a:avLst/>
          </a:prstGeom>
          <a:noFill/>
          <a:ln w="2857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rot="10800000" flipV="1">
            <a:off x="4807589" y="5815489"/>
            <a:ext cx="4206240" cy="707886"/>
          </a:xfrm>
          <a:prstGeom prst="rect">
            <a:avLst/>
          </a:prstGeom>
          <a:solidFill>
            <a:schemeClr val="tx1">
              <a:lumMod val="85000"/>
              <a:lumOff val="15000"/>
            </a:schemeClr>
          </a:solidFill>
          <a:ln w="19050">
            <a:solidFill>
              <a:srgbClr val="FF0000"/>
            </a:solidFill>
          </a:ln>
        </p:spPr>
        <p:txBody>
          <a:bodyPr wrap="square">
            <a:spAutoFit/>
          </a:bodyPr>
          <a:lstStyle/>
          <a:p>
            <a:pPr algn="ctr"/>
            <a:r>
              <a:rPr lang="en-US" sz="2000" b="1" i="1" dirty="0">
                <a:solidFill>
                  <a:srgbClr val="FF0000"/>
                </a:solidFill>
                <a:latin typeface="Baskerville Old Face" panose="02020602080505020303" pitchFamily="18" charset="0"/>
              </a:rPr>
              <a:t>St. Wolfgang &amp; the Devil, 1471-75 by Michael Pacher</a:t>
            </a:r>
          </a:p>
        </p:txBody>
      </p:sp>
    </p:spTree>
    <p:extLst>
      <p:ext uri="{BB962C8B-B14F-4D97-AF65-F5344CB8AC3E}">
        <p14:creationId xmlns:p14="http://schemas.microsoft.com/office/powerpoint/2010/main" val="2275883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7000"/>
              </a:schemeClr>
            </a:gs>
            <a:gs pos="48000">
              <a:schemeClr val="accent2">
                <a:lumMod val="97000"/>
                <a:lumOff val="3000"/>
              </a:schemeClr>
            </a:gs>
            <a:gs pos="100000">
              <a:schemeClr val="accent2">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5" name="TextBox 4"/>
          <p:cNvSpPr txBox="1"/>
          <p:nvPr/>
        </p:nvSpPr>
        <p:spPr>
          <a:xfrm>
            <a:off x="228598" y="5912823"/>
            <a:ext cx="4343401" cy="707886"/>
          </a:xfrm>
          <a:prstGeom prst="rect">
            <a:avLst/>
          </a:prstGeom>
          <a:solidFill>
            <a:schemeClr val="tx1"/>
          </a:solidFill>
        </p:spPr>
        <p:txBody>
          <a:bodyPr wrap="square" rtlCol="0" anchor="ctr" anchorCtr="0">
            <a:spAutoFit/>
          </a:bodyPr>
          <a:lstStyle/>
          <a:p>
            <a:pPr algn="ctr"/>
            <a:r>
              <a:rPr lang="en-US" sz="2000" b="1" dirty="0">
                <a:solidFill>
                  <a:srgbClr val="FF0000"/>
                </a:solidFill>
                <a:latin typeface="Baskerville Old Face" panose="02020602080505020303" pitchFamily="18" charset="0"/>
              </a:rPr>
              <a:t>Gerbert d’Aurillac </a:t>
            </a:r>
            <a:r>
              <a:rPr lang="en-US" sz="2000" b="1" dirty="0">
                <a:solidFill>
                  <a:schemeClr val="bg1"/>
                </a:solidFill>
                <a:latin typeface="Baskerville Old Face" panose="02020602080505020303" pitchFamily="18" charset="0"/>
              </a:rPr>
              <a:t>(Pope Sylvester II)</a:t>
            </a:r>
          </a:p>
          <a:p>
            <a:pPr algn="ctr"/>
            <a:r>
              <a:rPr lang="en-US" sz="2000" b="1" dirty="0">
                <a:solidFill>
                  <a:srgbClr val="FF0000"/>
                </a:solidFill>
                <a:latin typeface="Baskerville Old Face" panose="02020602080505020303" pitchFamily="18" charset="0"/>
              </a:rPr>
              <a:t>c. 945-1003</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1" y="219455"/>
            <a:ext cx="4267199" cy="5693367"/>
          </a:xfrm>
          <a:prstGeom prst="rect">
            <a:avLst/>
          </a:prstGeom>
          <a:ln w="12700">
            <a:solidFill>
              <a:srgbClr val="FF0000"/>
            </a:solidFill>
          </a:ln>
        </p:spPr>
      </p:pic>
      <p:sp>
        <p:nvSpPr>
          <p:cNvPr id="3" name="TextBox 2"/>
          <p:cNvSpPr txBox="1"/>
          <p:nvPr/>
        </p:nvSpPr>
        <p:spPr>
          <a:xfrm>
            <a:off x="4724401" y="219455"/>
            <a:ext cx="4191000" cy="6370975"/>
          </a:xfrm>
          <a:prstGeom prst="rect">
            <a:avLst/>
          </a:prstGeom>
          <a:solidFill>
            <a:schemeClr val="tx1"/>
          </a:solidFill>
          <a:ln w="38100">
            <a:solidFill>
              <a:srgbClr val="FF0000"/>
            </a:solidFill>
          </a:ln>
        </p:spPr>
        <p:txBody>
          <a:bodyPr wrap="square" rtlCol="0">
            <a:spAutoFit/>
          </a:bodyPr>
          <a:lstStyle/>
          <a:p>
            <a:r>
              <a:rPr lang="en-US" sz="2400" i="1" dirty="0">
                <a:solidFill>
                  <a:srgbClr val="FF0000"/>
                </a:solidFill>
                <a:latin typeface="Baskerville Old Face" panose="02020602080505020303" pitchFamily="18" charset="0"/>
              </a:rPr>
              <a:t>2. </a:t>
            </a:r>
            <a:r>
              <a:rPr lang="en-US" sz="2400" i="1" u="sng" dirty="0">
                <a:solidFill>
                  <a:srgbClr val="FF0000"/>
                </a:solidFill>
                <a:latin typeface="Baskerville Old Face" panose="02020602080505020303" pitchFamily="18" charset="0"/>
              </a:rPr>
              <a:t>GERBERT D’AURILLAC </a:t>
            </a:r>
            <a:r>
              <a:rPr lang="en-US" dirty="0">
                <a:solidFill>
                  <a:srgbClr val="FF0000"/>
                </a:solidFill>
                <a:latin typeface="Baskerville Old Face" panose="02020602080505020303" pitchFamily="18" charset="0"/>
              </a:rPr>
              <a:t>(</a:t>
            </a:r>
            <a:r>
              <a:rPr lang="en-US" i="1" dirty="0">
                <a:solidFill>
                  <a:srgbClr val="FF0000"/>
                </a:solidFill>
                <a:latin typeface="Baskerville Old Face" panose="02020602080505020303" pitchFamily="18" charset="0"/>
              </a:rPr>
              <a:t>LATER, POPE SYLVESTER II</a:t>
            </a:r>
            <a:r>
              <a:rPr lang="en-US" dirty="0">
                <a:solidFill>
                  <a:srgbClr val="FF0000"/>
                </a:solidFill>
                <a:latin typeface="Baskerville Old Face" panose="02020602080505020303" pitchFamily="18" charset="0"/>
              </a:rPr>
              <a:t>)</a:t>
            </a:r>
            <a:r>
              <a:rPr lang="en-US" sz="2400" dirty="0">
                <a:solidFill>
                  <a:srgbClr val="FF0000"/>
                </a:solidFill>
                <a:latin typeface="Baskerville Old Face" panose="02020602080505020303" pitchFamily="18" charset="0"/>
              </a:rPr>
              <a:t> was a French monk and one of the most learned men of his time. Gerbert invented the hydraulic organ, pendulum clock, and introduced Arabic numerals to Western Europe.  </a:t>
            </a:r>
          </a:p>
          <a:p>
            <a:r>
              <a:rPr lang="en-US" sz="2400" dirty="0">
                <a:solidFill>
                  <a:srgbClr val="FF0000"/>
                </a:solidFill>
                <a:latin typeface="Baskerville Old Face" panose="02020602080505020303" pitchFamily="18" charset="0"/>
              </a:rPr>
              <a:t>He was the first French Pope (999-1003). Due to his effort to end simony (profit-making from sacred things) and other forms of corruption within the Church, and his connection with science and great learning, Gerbert was widely rumored to be a sorcerer in league with the Devil. </a:t>
            </a:r>
          </a:p>
        </p:txBody>
      </p:sp>
    </p:spTree>
    <p:extLst>
      <p:ext uri="{BB962C8B-B14F-4D97-AF65-F5344CB8AC3E}">
        <p14:creationId xmlns:p14="http://schemas.microsoft.com/office/powerpoint/2010/main" val="97285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 Pacting with the Devil Throughout History (5)</Template>
  <TotalTime>358</TotalTime>
  <Words>2495</Words>
  <Application>Microsoft Office PowerPoint</Application>
  <PresentationFormat>On-screen Show (4:3)</PresentationFormat>
  <Paragraphs>204</Paragraphs>
  <Slides>25</Slides>
  <Notes>5</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Algerian</vt:lpstr>
      <vt:lpstr>Arial</vt:lpstr>
      <vt:lpstr>Baskerville Old Face</vt:lpstr>
      <vt:lpstr>Calibri</vt:lpstr>
      <vt:lpstr>Office Theme</vt:lpstr>
      <vt:lpstr>PowerPoint Presentation</vt:lpstr>
      <vt:lpstr>PowerPoint Presentation</vt:lpstr>
      <vt:lpstr>PowerPoint Presentation</vt:lpstr>
      <vt:lpstr>PowerPoint Presentation</vt:lpstr>
      <vt:lpstr>III. WHAT WAS THE DEVIL’S NAME? The origin of the name Mephistophiles, which first appeared in the German Faustbook, 1587.</vt:lpstr>
      <vt:lpstr>IV. IS THE DEVIL REAL?</vt:lpstr>
      <vt:lpstr>V. EIGHT REAL PEOPLE WHO PACTED WITH THE DEVIL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IV. CONCLUSION:  WHAT PEOPLE IN LIFE &amp;LITERATURE ARE MOST AT RISK FOR PACTING WITH THE DEVIL? </vt:lpstr>
      <vt:lpstr>COMING NEXT…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Diana L Burgin</dc:creator>
  <cp:lastModifiedBy>Diana L Burgin</cp:lastModifiedBy>
  <cp:revision>17</cp:revision>
  <dcterms:created xsi:type="dcterms:W3CDTF">2024-01-14T22:44:00Z</dcterms:created>
  <dcterms:modified xsi:type="dcterms:W3CDTF">2024-01-23T17:20:56Z</dcterms:modified>
</cp:coreProperties>
</file>

<file path=docProps/thumbnail.jpeg>
</file>